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5" r:id="rId7"/>
    <p:sldId id="261" r:id="rId8"/>
    <p:sldId id="262" r:id="rId9"/>
    <p:sldId id="30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6" r:id="rId50"/>
    <p:sldId id="307" r:id="rId51"/>
  </p:sldIdLst>
  <p:sldSz cx="18288000" cy="10287000"/>
  <p:notesSz cx="6858000" cy="9144000"/>
  <p:embeddedFontLst>
    <p:embeddedFont>
      <p:font typeface="ABeeZee Bold" panose="020B0604020202020204" charset="0"/>
      <p:regular r:id="rId52"/>
    </p:embeddedFont>
    <p:embeddedFont>
      <p:font typeface="Bitter Bold" panose="020B0604020202020204" charset="0"/>
      <p:regular r:id="rId53"/>
    </p:embeddedFont>
    <p:embeddedFont>
      <p:font typeface="Bitter" panose="020B0604020202020204" charset="0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omic Sans" panose="020B0604020202020204" charset="0"/>
      <p:regular r:id="rId59"/>
    </p:embeddedFont>
    <p:embeddedFont>
      <p:font typeface="Garet ExtraBold Bold" panose="020B0604020202020204" charset="0"/>
      <p:regular r:id="rId60"/>
    </p:embeddedFont>
    <p:embeddedFont>
      <p:font typeface="Garet ExtraBold" panose="020B0604020202020204" charset="0"/>
      <p:regular r:id="rId61"/>
    </p:embeddedFont>
    <p:embeddedFont>
      <p:font typeface="Canva Sans Bold" panose="020B0604020202020204" charset="0"/>
      <p:regular r:id="rId62"/>
    </p:embeddedFont>
    <p:embeddedFont>
      <p:font typeface="Barlow SemiCondensed Bold Bold" panose="020B0604020202020204" charset="0"/>
      <p:regular r:id="rId63"/>
    </p:embeddedFont>
    <p:embeddedFont>
      <p:font typeface="ABeeZee" panose="020B0604020202020204" charset="0"/>
      <p:regular r:id="rId64"/>
    </p:embeddedFont>
    <p:embeddedFont>
      <p:font typeface="Comic Sans Bold" panose="020B0604020202020204" charset="0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68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1.svg"/><Relationship Id="rId7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sv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48.svg"/><Relationship Id="rId10" Type="http://schemas.openxmlformats.org/officeDocument/2006/relationships/image" Target="../media/image16.svg"/><Relationship Id="rId4" Type="http://schemas.openxmlformats.org/officeDocument/2006/relationships/image" Target="../media/image35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3.svg"/><Relationship Id="rId18" Type="http://schemas.openxmlformats.org/officeDocument/2006/relationships/image" Target="../media/image16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43.png"/><Relationship Id="rId17" Type="http://schemas.openxmlformats.org/officeDocument/2006/relationships/image" Target="../media/image10.png"/><Relationship Id="rId2" Type="http://schemas.openxmlformats.org/officeDocument/2006/relationships/image" Target="../media/image38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5" Type="http://schemas.openxmlformats.org/officeDocument/2006/relationships/image" Target="../media/image65.sv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59.svg"/><Relationship Id="rId1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9.svg"/><Relationship Id="rId3" Type="http://schemas.openxmlformats.org/officeDocument/2006/relationships/image" Target="../media/image21.svg"/><Relationship Id="rId7" Type="http://schemas.openxmlformats.org/officeDocument/2006/relationships/image" Target="../media/image83.svg"/><Relationship Id="rId12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23.svg"/><Relationship Id="rId10" Type="http://schemas.openxmlformats.org/officeDocument/2006/relationships/image" Target="../media/image86.svg"/><Relationship Id="rId4" Type="http://schemas.openxmlformats.org/officeDocument/2006/relationships/image" Target="../media/image14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9.svg"/><Relationship Id="rId3" Type="http://schemas.openxmlformats.org/officeDocument/2006/relationships/image" Target="../media/image21.svg"/><Relationship Id="rId7" Type="http://schemas.openxmlformats.org/officeDocument/2006/relationships/image" Target="../media/image83.svg"/><Relationship Id="rId12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23.svg"/><Relationship Id="rId10" Type="http://schemas.openxmlformats.org/officeDocument/2006/relationships/image" Target="../media/image86.svg"/><Relationship Id="rId4" Type="http://schemas.openxmlformats.org/officeDocument/2006/relationships/image" Target="../media/image14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14.svg"/><Relationship Id="rId7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1.sv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14.svg"/><Relationship Id="rId7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1.sv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9.svg"/><Relationship Id="rId3" Type="http://schemas.openxmlformats.org/officeDocument/2006/relationships/image" Target="../media/image21.svg"/><Relationship Id="rId7" Type="http://schemas.openxmlformats.org/officeDocument/2006/relationships/image" Target="../media/image83.svg"/><Relationship Id="rId12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23.svg"/><Relationship Id="rId10" Type="http://schemas.openxmlformats.org/officeDocument/2006/relationships/image" Target="../media/image86.svg"/><Relationship Id="rId4" Type="http://schemas.openxmlformats.org/officeDocument/2006/relationships/image" Target="../media/image14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1.sv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1.sv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1.sv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9.svg"/><Relationship Id="rId3" Type="http://schemas.openxmlformats.org/officeDocument/2006/relationships/image" Target="../media/image21.svg"/><Relationship Id="rId7" Type="http://schemas.openxmlformats.org/officeDocument/2006/relationships/image" Target="../media/image83.svg"/><Relationship Id="rId12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23.svg"/><Relationship Id="rId10" Type="http://schemas.openxmlformats.org/officeDocument/2006/relationships/image" Target="../media/image86.svg"/><Relationship Id="rId4" Type="http://schemas.openxmlformats.org/officeDocument/2006/relationships/image" Target="../media/image14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14.svg"/><Relationship Id="rId7" Type="http://schemas.openxmlformats.org/officeDocument/2006/relationships/image" Target="../media/image51.png"/><Relationship Id="rId12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9.svg"/><Relationship Id="rId5" Type="http://schemas.openxmlformats.org/officeDocument/2006/relationships/image" Target="../media/image91.svg"/><Relationship Id="rId10" Type="http://schemas.openxmlformats.org/officeDocument/2006/relationships/image" Target="../media/image57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14.svg"/><Relationship Id="rId7" Type="http://schemas.openxmlformats.org/officeDocument/2006/relationships/image" Target="../media/image51.png"/><Relationship Id="rId12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9.svg"/><Relationship Id="rId5" Type="http://schemas.openxmlformats.org/officeDocument/2006/relationships/image" Target="../media/image91.svg"/><Relationship Id="rId10" Type="http://schemas.openxmlformats.org/officeDocument/2006/relationships/image" Target="../media/image57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14.svg"/><Relationship Id="rId7" Type="http://schemas.openxmlformats.org/officeDocument/2006/relationships/image" Target="../media/image59.png"/><Relationship Id="rId12" Type="http://schemas.openxmlformats.org/officeDocument/2006/relationships/image" Target="../media/image6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9.svg"/><Relationship Id="rId5" Type="http://schemas.openxmlformats.org/officeDocument/2006/relationships/image" Target="../media/image91.sv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5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6.svg"/><Relationship Id="rId7" Type="http://schemas.openxmlformats.org/officeDocument/2006/relationships/image" Target="../media/image74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78.svg"/><Relationship Id="rId4" Type="http://schemas.openxmlformats.org/officeDocument/2006/relationships/image" Target="../media/image66.png"/><Relationship Id="rId9" Type="http://schemas.openxmlformats.org/officeDocument/2006/relationships/image" Target="../media/image8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4.sv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930" t="14991" b="138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22597" y="40768"/>
            <a:ext cx="1965403" cy="17898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86298" y="5826284"/>
            <a:ext cx="8232100" cy="54777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98481" y="344354"/>
            <a:ext cx="4691037" cy="123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979"/>
              </a:lnSpc>
              <a:spcBef>
                <a:spcPct val="0"/>
              </a:spcBef>
            </a:pPr>
            <a:r>
              <a:rPr lang="en-US" sz="5699" spc="56">
                <a:solidFill>
                  <a:srgbClr val="101074"/>
                </a:solidFill>
                <a:latin typeface="ABeeZee Bold"/>
              </a:rPr>
              <a:t>FluentLingua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703989"/>
            <a:ext cx="18288000" cy="194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60"/>
              </a:lnSpc>
            </a:pPr>
            <a:r>
              <a:rPr lang="en-US" sz="12000" spc="120" dirty="0">
                <a:solidFill>
                  <a:srgbClr val="101074"/>
                </a:solidFill>
                <a:latin typeface="Wedges Bold"/>
              </a:rPr>
              <a:t>English </a:t>
            </a:r>
            <a:r>
              <a:rPr lang="en-US" sz="12000" spc="120" dirty="0" smtClean="0">
                <a:solidFill>
                  <a:srgbClr val="101074"/>
                </a:solidFill>
                <a:latin typeface="Wedges Bold"/>
              </a:rPr>
              <a:t>for Life</a:t>
            </a:r>
            <a:endParaRPr lang="en-US" sz="12000" spc="120" dirty="0">
              <a:solidFill>
                <a:srgbClr val="101074"/>
              </a:solidFill>
              <a:latin typeface="Wedge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4706144"/>
            <a:ext cx="18288000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60"/>
              </a:lnSpc>
              <a:spcBef>
                <a:spcPct val="0"/>
              </a:spcBef>
            </a:pPr>
            <a:r>
              <a:rPr lang="en-US" sz="12000" dirty="0" smtClean="0">
                <a:solidFill>
                  <a:srgbClr val="101074"/>
                </a:solidFill>
                <a:latin typeface="Wedges Bold"/>
              </a:rPr>
              <a:t>&amp; Business</a:t>
            </a:r>
            <a:endParaRPr lang="en-US" sz="12000" dirty="0">
              <a:solidFill>
                <a:srgbClr val="101074"/>
              </a:solidFill>
              <a:latin typeface="Wedge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53638" y="6813074"/>
            <a:ext cx="6780724" cy="86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999"/>
              </a:lnSpc>
              <a:spcBef>
                <a:spcPct val="0"/>
              </a:spcBef>
            </a:pPr>
            <a:r>
              <a:rPr lang="en-US" sz="4999" spc="49">
                <a:solidFill>
                  <a:srgbClr val="101074"/>
                </a:solidFill>
                <a:latin typeface="ABeeZee Bold"/>
              </a:rPr>
              <a:t>by Dharmendra Sheth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8560116"/>
            <a:ext cx="18288000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36">
                <a:solidFill>
                  <a:srgbClr val="101074"/>
                </a:solidFill>
                <a:latin typeface="ABeeZee Bold"/>
              </a:rPr>
              <a:t>www.fluentlingua.com</a:t>
            </a:r>
          </a:p>
          <a:p>
            <a:pPr marL="0" lvl="1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spc="36">
                <a:solidFill>
                  <a:srgbClr val="101074"/>
                </a:solidFill>
                <a:latin typeface="ABeeZee Bold"/>
              </a:rPr>
              <a:t>9825442418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11193" y="1547719"/>
            <a:ext cx="3065613" cy="108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979"/>
              </a:lnSpc>
              <a:spcBef>
                <a:spcPct val="0"/>
              </a:spcBef>
            </a:pPr>
            <a:r>
              <a:rPr lang="en-US" sz="5699" spc="56">
                <a:solidFill>
                  <a:srgbClr val="101074"/>
                </a:solidFill>
                <a:latin typeface="ABeeZee Bold"/>
              </a:rPr>
              <a:t>presents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79004" y="7575676"/>
            <a:ext cx="5801495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739"/>
              </a:lnSpc>
              <a:spcBef>
                <a:spcPct val="0"/>
              </a:spcBef>
            </a:pPr>
            <a:r>
              <a:rPr lang="en-US" sz="4099" spc="40">
                <a:solidFill>
                  <a:srgbClr val="101074"/>
                </a:solidFill>
                <a:latin typeface="ABeeZee Bold"/>
              </a:rPr>
              <a:t>MA, PhD (English)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7666" y="1904099"/>
            <a:ext cx="8492668" cy="585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56"/>
              </a:lnSpc>
            </a:pPr>
            <a:r>
              <a:rPr lang="en-US" sz="32540">
                <a:solidFill>
                  <a:srgbClr val="000000"/>
                </a:solidFill>
                <a:latin typeface="Bitter Bold"/>
              </a:rPr>
              <a:t>Yes!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037449"/>
            <a:ext cx="18288000" cy="4595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8"/>
              </a:lnSpc>
            </a:pPr>
            <a:r>
              <a:rPr lang="en-US" sz="25342">
                <a:solidFill>
                  <a:srgbClr val="630872"/>
                </a:solidFill>
                <a:latin typeface="Bitter Bold"/>
              </a:rPr>
              <a:t>Fantastic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26" r="1626"/>
          <a:stretch>
            <a:fillRect/>
          </a:stretch>
        </p:blipFill>
        <p:spPr>
          <a:xfrm>
            <a:off x="6499025" y="1498266"/>
            <a:ext cx="5289950" cy="729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65" b="42440"/>
          <a:stretch>
            <a:fillRect/>
          </a:stretch>
        </p:blipFill>
        <p:spPr>
          <a:xfrm>
            <a:off x="564255" y="347945"/>
            <a:ext cx="17159490" cy="95911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2076" y="8858464"/>
            <a:ext cx="3119216" cy="53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4000" spc="168">
                <a:solidFill>
                  <a:srgbClr val="000000"/>
                </a:solidFill>
                <a:latin typeface="Alfa Slab One Bold"/>
              </a:rPr>
              <a:t>A COMA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726713" y="8858464"/>
            <a:ext cx="4179685" cy="53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4000" spc="168">
                <a:solidFill>
                  <a:srgbClr val="000000"/>
                </a:solidFill>
                <a:latin typeface="Alfa Slab One Bold"/>
              </a:rPr>
              <a:t>A COMMA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</a:blip>
          <a:srcRect t="3307" b="3307"/>
          <a:stretch>
            <a:fillRect/>
          </a:stretch>
        </p:blipFill>
        <p:spPr>
          <a:xfrm>
            <a:off x="882209" y="0"/>
            <a:ext cx="16523582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2963860"/>
            <a:ext cx="18288000" cy="420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101074"/>
                </a:solidFill>
                <a:latin typeface="Bitter"/>
              </a:rPr>
              <a:t>Does a comma </a:t>
            </a:r>
          </a:p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101074"/>
                </a:solidFill>
                <a:latin typeface="Bitter"/>
              </a:rPr>
              <a:t>(or any punctuation mark) </a:t>
            </a:r>
          </a:p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101074"/>
                </a:solidFill>
                <a:latin typeface="Bitter"/>
              </a:rPr>
              <a:t>matter in real-life business?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23582" y="0"/>
            <a:ext cx="1764418" cy="16068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4465" y="373362"/>
            <a:ext cx="17159069" cy="9387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1"/>
              </a:lnSpc>
            </a:pPr>
            <a:r>
              <a:rPr lang="en-US" sz="7665">
                <a:solidFill>
                  <a:srgbClr val="101074"/>
                </a:solidFill>
                <a:latin typeface="Bitter Bold"/>
              </a:rPr>
              <a:t>A million dollar comma case</a:t>
            </a:r>
          </a:p>
          <a:p>
            <a:pPr>
              <a:lnSpc>
                <a:spcPts val="10531"/>
              </a:lnSpc>
            </a:pPr>
            <a:r>
              <a:rPr lang="en-US" sz="7522">
                <a:solidFill>
                  <a:srgbClr val="101074"/>
                </a:solidFill>
                <a:latin typeface="Bitter"/>
              </a:rPr>
              <a:t>The dispute in Canada between Rogers Communications and Bell Aliant. The argument turns on a single comma in the 14-page contract. The answer is worth 1 million Canadian dollars ($888,000).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23582" y="0"/>
            <a:ext cx="1764418" cy="16068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1000" y="106360"/>
            <a:ext cx="17907000" cy="5848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>
                <a:solidFill>
                  <a:srgbClr val="101074"/>
                </a:solidFill>
                <a:latin typeface="Bitter Bold"/>
              </a:rPr>
              <a:t>A 5m dollar comma case</a:t>
            </a:r>
          </a:p>
          <a:p>
            <a:pPr>
              <a:lnSpc>
                <a:spcPts val="11409"/>
              </a:lnSpc>
            </a:pPr>
            <a:r>
              <a:rPr lang="en-US" sz="8149">
                <a:solidFill>
                  <a:srgbClr val="101074"/>
                </a:solidFill>
                <a:latin typeface="Bitter"/>
              </a:rPr>
              <a:t>The lack of one Oxford comma in a Maine state law just cost Oakhurst Dairy $5 million in overtime pay.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1000" y="6652259"/>
            <a:ext cx="17515852" cy="341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000000"/>
                </a:solidFill>
                <a:latin typeface="ABeeZee Bold"/>
              </a:rPr>
              <a:t>Note</a:t>
            </a:r>
            <a:r>
              <a:rPr lang="en-US" sz="6499">
                <a:solidFill>
                  <a:srgbClr val="000000"/>
                </a:solidFill>
                <a:latin typeface="ABeeZee"/>
              </a:rPr>
              <a:t>: An Oxford, or serial, comma is the last comma in a list; omitting it can lead to some confusion.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2348" y="1686908"/>
            <a:ext cx="17020453" cy="805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43"/>
              </a:lnSpc>
              <a:spcBef>
                <a:spcPct val="0"/>
              </a:spcBef>
            </a:pPr>
            <a:r>
              <a:rPr lang="en-US" sz="6531">
                <a:solidFill>
                  <a:srgbClr val="000000"/>
                </a:solidFill>
                <a:latin typeface="ABeeZee"/>
              </a:rPr>
              <a:t>Myself Mr Nilesh. I am working in this company since six years. According to me, my English is more better than my boss. Because  I practice it everyday. My teacher is elder then me.  I can not spend more time in it but yesterday I could study for ten hours. I look forward to learn more.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428941"/>
            <a:ext cx="18288000" cy="110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ABeeZee Bold"/>
              </a:rPr>
              <a:t>Spot the </a:t>
            </a:r>
            <a:r>
              <a:rPr lang="en-US" sz="6399">
                <a:solidFill>
                  <a:srgbClr val="D60006"/>
                </a:solidFill>
                <a:latin typeface="ABeeZee Bold"/>
              </a:rPr>
              <a:t>errors!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57602" y="8913484"/>
            <a:ext cx="1430398" cy="130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2876" y="2422516"/>
            <a:ext cx="15706424" cy="525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Bitter"/>
              </a:rPr>
              <a:t>How many 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E21319"/>
                </a:solidFill>
                <a:latin typeface="Bitter"/>
              </a:rPr>
              <a:t>errors</a:t>
            </a:r>
            <a:r>
              <a:rPr lang="en-US" sz="9999">
                <a:solidFill>
                  <a:srgbClr val="000000"/>
                </a:solidFill>
                <a:latin typeface="Bitter"/>
              </a:rPr>
              <a:t> 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Bitter"/>
              </a:rPr>
              <a:t>have you spotted?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9715" t="22036" r="31484"/>
          <a:stretch>
            <a:fillRect/>
          </a:stretch>
        </p:blipFill>
        <p:spPr>
          <a:xfrm>
            <a:off x="0" y="5143500"/>
            <a:ext cx="4290045" cy="573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07956" y="0"/>
            <a:ext cx="2580044" cy="234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2348" y="1686908"/>
            <a:ext cx="17020453" cy="8025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43"/>
              </a:lnSpc>
              <a:spcBef>
                <a:spcPct val="0"/>
              </a:spcBef>
            </a:pPr>
            <a:r>
              <a:rPr lang="en-US" sz="6531">
                <a:solidFill>
                  <a:srgbClr val="E21319"/>
                </a:solidFill>
                <a:latin typeface="ABeeZee"/>
              </a:rPr>
              <a:t>Myself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Mr 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Nilesh. I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am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 working in this company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since 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six years.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According to me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, my English is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more better 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than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my boss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. Because  I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practice 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it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everyday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. My teacher is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elder then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 me.  I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can not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 spend more time </a:t>
            </a:r>
            <a:r>
              <a:rPr lang="en-US" sz="6531">
                <a:solidFill>
                  <a:srgbClr val="E32126"/>
                </a:solidFill>
                <a:latin typeface="ABeeZee"/>
              </a:rPr>
              <a:t>in 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it but yesterday I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could 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study for ten hours. I look forward to </a:t>
            </a:r>
            <a:r>
              <a:rPr lang="en-US" sz="6531">
                <a:solidFill>
                  <a:srgbClr val="E21319"/>
                </a:solidFill>
                <a:latin typeface="ABeeZee"/>
              </a:rPr>
              <a:t>learn </a:t>
            </a:r>
            <a:r>
              <a:rPr lang="en-US" sz="6531">
                <a:solidFill>
                  <a:srgbClr val="000000"/>
                </a:solidFill>
                <a:latin typeface="ABeeZee"/>
              </a:rPr>
              <a:t>more.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428941"/>
            <a:ext cx="18288000" cy="110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ABeeZee Bold"/>
              </a:rPr>
              <a:t>Spot the </a:t>
            </a:r>
            <a:r>
              <a:rPr lang="en-US" sz="6399">
                <a:solidFill>
                  <a:srgbClr val="D60006"/>
                </a:solidFill>
                <a:latin typeface="ABeeZee Bold"/>
              </a:rPr>
              <a:t>errors!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57602" y="8913484"/>
            <a:ext cx="1430398" cy="130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3724" y="-298483"/>
            <a:ext cx="5597797" cy="3012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333211" y="-1924241"/>
            <a:ext cx="9046709" cy="141354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61530" y="1028700"/>
            <a:ext cx="2543182" cy="3523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57600" y="1028700"/>
            <a:ext cx="109728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433652" y="6759968"/>
            <a:ext cx="2001789" cy="249833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9371" y="1195469"/>
            <a:ext cx="5460520" cy="1147049"/>
            <a:chOff x="0" y="0"/>
            <a:chExt cx="1438162" cy="3021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8162" cy="302104"/>
            </a:xfrm>
            <a:custGeom>
              <a:avLst/>
              <a:gdLst/>
              <a:ahLst/>
              <a:cxnLst/>
              <a:rect l="l" t="t" r="r" b="b"/>
              <a:pathLst>
                <a:path w="1438162" h="302104">
                  <a:moveTo>
                    <a:pt x="72308" y="0"/>
                  </a:moveTo>
                  <a:lnTo>
                    <a:pt x="1365854" y="0"/>
                  </a:lnTo>
                  <a:cubicBezTo>
                    <a:pt x="1385031" y="0"/>
                    <a:pt x="1403423" y="7618"/>
                    <a:pt x="1416983" y="21178"/>
                  </a:cubicBezTo>
                  <a:cubicBezTo>
                    <a:pt x="1430543" y="34739"/>
                    <a:pt x="1438162" y="53131"/>
                    <a:pt x="1438162" y="72308"/>
                  </a:cubicBezTo>
                  <a:lnTo>
                    <a:pt x="1438162" y="229796"/>
                  </a:lnTo>
                  <a:cubicBezTo>
                    <a:pt x="1438162" y="269730"/>
                    <a:pt x="1405788" y="302104"/>
                    <a:pt x="1365854" y="302104"/>
                  </a:cubicBezTo>
                  <a:lnTo>
                    <a:pt x="72308" y="302104"/>
                  </a:lnTo>
                  <a:cubicBezTo>
                    <a:pt x="53131" y="302104"/>
                    <a:pt x="34739" y="294485"/>
                    <a:pt x="21178" y="280925"/>
                  </a:cubicBezTo>
                  <a:cubicBezTo>
                    <a:pt x="7618" y="267365"/>
                    <a:pt x="0" y="248973"/>
                    <a:pt x="0" y="229796"/>
                  </a:cubicBezTo>
                  <a:lnTo>
                    <a:pt x="0" y="72308"/>
                  </a:lnTo>
                  <a:cubicBezTo>
                    <a:pt x="0" y="53131"/>
                    <a:pt x="7618" y="34739"/>
                    <a:pt x="21178" y="21178"/>
                  </a:cubicBezTo>
                  <a:cubicBezTo>
                    <a:pt x="34739" y="7618"/>
                    <a:pt x="53131" y="0"/>
                    <a:pt x="72308" y="0"/>
                  </a:cubicBezTo>
                  <a:close/>
                </a:path>
              </a:pathLst>
            </a:custGeom>
            <a:solidFill>
              <a:srgbClr val="0909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224417" y="1054376"/>
            <a:ext cx="5129836" cy="101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4"/>
              </a:lnSpc>
            </a:pPr>
            <a:r>
              <a:rPr lang="en-US" sz="5974">
                <a:solidFill>
                  <a:srgbClr val="F8FF70"/>
                </a:solidFill>
                <a:latin typeface="Canva Sans Bold"/>
              </a:rPr>
              <a:t>My Teachers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95429" y="2647475"/>
            <a:ext cx="5513189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8FF70"/>
                </a:solidFill>
                <a:latin typeface="Canva Sans Bold"/>
              </a:rPr>
              <a:t>Late Dr Sudhakar Marathe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82342" y="4228468"/>
            <a:ext cx="4105721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8FF70"/>
                </a:solidFill>
                <a:latin typeface="Canva Sans Bold"/>
              </a:rPr>
              <a:t>Mrs Meera Marathe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2348" y="1677383"/>
            <a:ext cx="17020453" cy="797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3"/>
              </a:lnSpc>
              <a:spcBef>
                <a:spcPct val="0"/>
              </a:spcBef>
            </a:pPr>
            <a:r>
              <a:rPr lang="en-US" sz="6431">
                <a:solidFill>
                  <a:srgbClr val="0000FF"/>
                </a:solidFill>
                <a:latin typeface="ABeeZee"/>
              </a:rPr>
              <a:t>My name is</a:t>
            </a:r>
            <a:r>
              <a:rPr lang="en-US" sz="6431">
                <a:solidFill>
                  <a:srgbClr val="E21319"/>
                </a:solidFill>
                <a:latin typeface="ABeeZee"/>
              </a:rPr>
              <a:t> 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Nilesh. I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have been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 working in this company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for</a:t>
            </a:r>
            <a:r>
              <a:rPr lang="en-US" sz="6431">
                <a:solidFill>
                  <a:srgbClr val="E21319"/>
                </a:solidFill>
                <a:latin typeface="ABeeZee"/>
              </a:rPr>
              <a:t> 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six years.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To my mind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, my English is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better 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than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my boss's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. Because  I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practise 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it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every day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. My teacher is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older</a:t>
            </a:r>
            <a:r>
              <a:rPr lang="en-US" sz="6431">
                <a:solidFill>
                  <a:srgbClr val="E21319"/>
                </a:solidFill>
                <a:latin typeface="ABeeZee"/>
              </a:rPr>
              <a:t>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than 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me.  I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cannot 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spend more time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on 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it but yesterday I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was able to</a:t>
            </a:r>
            <a:r>
              <a:rPr lang="en-US" sz="6431">
                <a:solidFill>
                  <a:srgbClr val="E21319"/>
                </a:solidFill>
                <a:latin typeface="ABeeZee"/>
              </a:rPr>
              <a:t> 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study for ten hours. I look forward to </a:t>
            </a:r>
            <a:r>
              <a:rPr lang="en-US" sz="6431">
                <a:solidFill>
                  <a:srgbClr val="0000FF"/>
                </a:solidFill>
                <a:latin typeface="ABeeZee"/>
              </a:rPr>
              <a:t>learning </a:t>
            </a:r>
            <a:r>
              <a:rPr lang="en-US" sz="6431">
                <a:solidFill>
                  <a:srgbClr val="000000"/>
                </a:solidFill>
                <a:latin typeface="ABeeZee"/>
              </a:rPr>
              <a:t>more.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428941"/>
            <a:ext cx="18288000" cy="110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101074"/>
                </a:solidFill>
                <a:latin typeface="ABeeZee Bold"/>
              </a:rPr>
              <a:t>Spot the errors!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57602" y="8913484"/>
            <a:ext cx="1430398" cy="13026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463675"/>
            <a:ext cx="18288000" cy="697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370C0C"/>
                </a:solidFill>
                <a:latin typeface="Bitter"/>
              </a:rPr>
              <a:t>What to study and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66279" y="1191651"/>
            <a:ext cx="11755442" cy="157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99"/>
              </a:lnSpc>
              <a:spcBef>
                <a:spcPct val="0"/>
              </a:spcBef>
            </a:pPr>
            <a:r>
              <a:rPr lang="en-US" sz="9999" spc="999">
                <a:solidFill>
                  <a:srgbClr val="2834A6"/>
                </a:solidFill>
                <a:latin typeface="Wedges Bold"/>
              </a:rPr>
              <a:t>Systems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9730">
            <a:off x="-306878" y="335066"/>
            <a:ext cx="3578561" cy="33052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4470">
            <a:off x="15488800" y="863390"/>
            <a:ext cx="1749346" cy="21718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354615" y="5782329"/>
            <a:ext cx="3719600" cy="36993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43657" y="5838825"/>
            <a:ext cx="3404858" cy="355345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097614" y="4490084"/>
            <a:ext cx="4370748" cy="653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459"/>
              </a:lnSpc>
              <a:spcBef>
                <a:spcPct val="0"/>
              </a:spcBef>
            </a:pPr>
            <a:r>
              <a:rPr lang="en-US" sz="3899" spc="779">
                <a:solidFill>
                  <a:srgbClr val="630872"/>
                </a:solidFill>
                <a:latin typeface="League Spartan"/>
              </a:rPr>
              <a:t>Grammar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0896" y="3229353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D60006"/>
                </a:solidFill>
                <a:latin typeface="Garet ExtraBold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58250" y="3229353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D60006"/>
                </a:solidFill>
                <a:latin typeface="Garet ExtraBold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45604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D60006"/>
                </a:solidFill>
                <a:latin typeface="Garet ExtraBold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1718" y="4490084"/>
            <a:ext cx="5067146" cy="653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459"/>
              </a:lnSpc>
              <a:spcBef>
                <a:spcPct val="0"/>
              </a:spcBef>
            </a:pPr>
            <a:r>
              <a:rPr lang="en-US" sz="3899" spc="779">
                <a:solidFill>
                  <a:srgbClr val="630872"/>
                </a:solidFill>
                <a:latin typeface="League Spartan"/>
              </a:rPr>
              <a:t>vocabulary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19183" y="4490084"/>
            <a:ext cx="5380962" cy="653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459"/>
              </a:lnSpc>
              <a:spcBef>
                <a:spcPct val="0"/>
              </a:spcBef>
            </a:pPr>
            <a:r>
              <a:rPr lang="en-US" sz="3899" spc="779">
                <a:solidFill>
                  <a:srgbClr val="630872"/>
                </a:solidFill>
                <a:latin typeface="League Spartan"/>
              </a:rPr>
              <a:t>Prounuciation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8801" y="5718327"/>
            <a:ext cx="5743285" cy="299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57"/>
              </a:lnSpc>
            </a:pPr>
            <a:r>
              <a:rPr lang="en-US" sz="12684">
                <a:solidFill>
                  <a:srgbClr val="CADFDF"/>
                </a:solidFill>
                <a:latin typeface="Bitter"/>
              </a:rPr>
              <a:t>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25677">
            <a:off x="8123456" y="2796224"/>
            <a:ext cx="2580540" cy="27774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80907" y="311590"/>
            <a:ext cx="7078393" cy="96638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684239" y="2163408"/>
            <a:ext cx="6077320" cy="7032510"/>
            <a:chOff x="0" y="0"/>
            <a:chExt cx="8103093" cy="93766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 l="21194" r="21194"/>
            <a:stretch>
              <a:fillRect/>
            </a:stretch>
          </p:blipFill>
          <p:spPr>
            <a:xfrm>
              <a:off x="0" y="0"/>
              <a:ext cx="8103093" cy="937668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20482">
            <a:off x="936858" y="6692884"/>
            <a:ext cx="8841010" cy="22465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285945">
            <a:off x="966936" y="7685942"/>
            <a:ext cx="1568212" cy="1597778"/>
            <a:chOff x="0" y="0"/>
            <a:chExt cx="413027" cy="4208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027" cy="420814"/>
            </a:xfrm>
            <a:custGeom>
              <a:avLst/>
              <a:gdLst/>
              <a:ahLst/>
              <a:cxnLst/>
              <a:rect l="l" t="t" r="r" b="b"/>
              <a:pathLst>
                <a:path w="413027" h="420814">
                  <a:moveTo>
                    <a:pt x="0" y="0"/>
                  </a:moveTo>
                  <a:lnTo>
                    <a:pt x="413027" y="0"/>
                  </a:lnTo>
                  <a:lnTo>
                    <a:pt x="413027" y="420814"/>
                  </a:lnTo>
                  <a:lnTo>
                    <a:pt x="0" y="420814"/>
                  </a:lnTo>
                  <a:close/>
                </a:path>
              </a:pathLst>
            </a:custGeom>
            <a:solidFill>
              <a:srgbClr val="CF5FE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85999">
            <a:off x="713382" y="7958049"/>
            <a:ext cx="1868733" cy="171243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1515186"/>
            <a:ext cx="7564143" cy="4520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996"/>
              </a:lnSpc>
              <a:spcBef>
                <a:spcPct val="0"/>
              </a:spcBef>
            </a:pPr>
            <a:r>
              <a:rPr lang="en-US" sz="7083" spc="-141">
                <a:solidFill>
                  <a:srgbClr val="2834A6"/>
                </a:solidFill>
                <a:latin typeface="Wedges Bold"/>
              </a:rPr>
              <a:t>One needs to Hone one's editing skills... eternally.</a:t>
            </a:r>
          </a:p>
        </p:txBody>
      </p:sp>
      <p:sp>
        <p:nvSpPr>
          <p:cNvPr id="12" name="TextBox 12"/>
          <p:cNvSpPr txBox="1"/>
          <p:nvPr/>
        </p:nvSpPr>
        <p:spPr>
          <a:xfrm rot="-320482">
            <a:off x="2632568" y="7164999"/>
            <a:ext cx="5912097" cy="137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2197"/>
              </a:lnSpc>
            </a:pPr>
            <a:r>
              <a:rPr lang="en-US" sz="5699" spc="170">
                <a:solidFill>
                  <a:srgbClr val="101074"/>
                </a:solidFill>
                <a:latin typeface="ABeeZee Bold"/>
              </a:rPr>
              <a:t>What is editing?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4279" y="2948812"/>
            <a:ext cx="3818104" cy="41049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23280" y="2948812"/>
            <a:ext cx="3818104" cy="4104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92261">
            <a:off x="13068329" y="9180489"/>
            <a:ext cx="5529293" cy="14233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93860" y="2948812"/>
            <a:ext cx="3818104" cy="410494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843539" y="3484967"/>
            <a:ext cx="2882752" cy="2274783"/>
            <a:chOff x="0" y="0"/>
            <a:chExt cx="805695" cy="635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5695" cy="635775"/>
            </a:xfrm>
            <a:custGeom>
              <a:avLst/>
              <a:gdLst/>
              <a:ahLst/>
              <a:cxnLst/>
              <a:rect l="l" t="t" r="r" b="b"/>
              <a:pathLst>
                <a:path w="805695" h="635775">
                  <a:moveTo>
                    <a:pt x="53712" y="0"/>
                  </a:moveTo>
                  <a:lnTo>
                    <a:pt x="751983" y="0"/>
                  </a:lnTo>
                  <a:cubicBezTo>
                    <a:pt x="781647" y="0"/>
                    <a:pt x="805695" y="24048"/>
                    <a:pt x="805695" y="53712"/>
                  </a:cubicBezTo>
                  <a:lnTo>
                    <a:pt x="805695" y="582063"/>
                  </a:lnTo>
                  <a:cubicBezTo>
                    <a:pt x="805695" y="611727"/>
                    <a:pt x="781647" y="635775"/>
                    <a:pt x="751983" y="635775"/>
                  </a:cubicBezTo>
                  <a:lnTo>
                    <a:pt x="53712" y="635775"/>
                  </a:lnTo>
                  <a:cubicBezTo>
                    <a:pt x="24048" y="635775"/>
                    <a:pt x="0" y="611727"/>
                    <a:pt x="0" y="582063"/>
                  </a:cubicBezTo>
                  <a:lnTo>
                    <a:pt x="0" y="53712"/>
                  </a:lnTo>
                  <a:cubicBezTo>
                    <a:pt x="0" y="24048"/>
                    <a:pt x="24048" y="0"/>
                    <a:pt x="537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5412541" y="3484967"/>
            <a:ext cx="2882752" cy="2274783"/>
            <a:chOff x="0" y="0"/>
            <a:chExt cx="805695" cy="635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5695" cy="635775"/>
            </a:xfrm>
            <a:custGeom>
              <a:avLst/>
              <a:gdLst/>
              <a:ahLst/>
              <a:cxnLst/>
              <a:rect l="l" t="t" r="r" b="b"/>
              <a:pathLst>
                <a:path w="805695" h="635775">
                  <a:moveTo>
                    <a:pt x="53712" y="0"/>
                  </a:moveTo>
                  <a:lnTo>
                    <a:pt x="751983" y="0"/>
                  </a:lnTo>
                  <a:cubicBezTo>
                    <a:pt x="781647" y="0"/>
                    <a:pt x="805695" y="24048"/>
                    <a:pt x="805695" y="53712"/>
                  </a:cubicBezTo>
                  <a:lnTo>
                    <a:pt x="805695" y="582063"/>
                  </a:lnTo>
                  <a:cubicBezTo>
                    <a:pt x="805695" y="611727"/>
                    <a:pt x="781647" y="635775"/>
                    <a:pt x="751983" y="635775"/>
                  </a:cubicBezTo>
                  <a:lnTo>
                    <a:pt x="53712" y="635775"/>
                  </a:lnTo>
                  <a:cubicBezTo>
                    <a:pt x="24048" y="635775"/>
                    <a:pt x="0" y="611727"/>
                    <a:pt x="0" y="582063"/>
                  </a:cubicBezTo>
                  <a:lnTo>
                    <a:pt x="0" y="53712"/>
                  </a:lnTo>
                  <a:cubicBezTo>
                    <a:pt x="0" y="24048"/>
                    <a:pt x="24048" y="0"/>
                    <a:pt x="537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9983120" y="3484967"/>
            <a:ext cx="2882752" cy="2274783"/>
            <a:chOff x="0" y="0"/>
            <a:chExt cx="805695" cy="6357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5695" cy="635775"/>
            </a:xfrm>
            <a:custGeom>
              <a:avLst/>
              <a:gdLst/>
              <a:ahLst/>
              <a:cxnLst/>
              <a:rect l="l" t="t" r="r" b="b"/>
              <a:pathLst>
                <a:path w="805695" h="635775">
                  <a:moveTo>
                    <a:pt x="53712" y="0"/>
                  </a:moveTo>
                  <a:lnTo>
                    <a:pt x="751983" y="0"/>
                  </a:lnTo>
                  <a:cubicBezTo>
                    <a:pt x="781647" y="0"/>
                    <a:pt x="805695" y="24048"/>
                    <a:pt x="805695" y="53712"/>
                  </a:cubicBezTo>
                  <a:lnTo>
                    <a:pt x="805695" y="582063"/>
                  </a:lnTo>
                  <a:cubicBezTo>
                    <a:pt x="805695" y="611727"/>
                    <a:pt x="781647" y="635775"/>
                    <a:pt x="751983" y="635775"/>
                  </a:cubicBezTo>
                  <a:lnTo>
                    <a:pt x="53712" y="635775"/>
                  </a:lnTo>
                  <a:cubicBezTo>
                    <a:pt x="24048" y="635775"/>
                    <a:pt x="0" y="611727"/>
                    <a:pt x="0" y="582063"/>
                  </a:cubicBezTo>
                  <a:lnTo>
                    <a:pt x="0" y="53712"/>
                  </a:lnTo>
                  <a:cubicBezTo>
                    <a:pt x="0" y="24048"/>
                    <a:pt x="24048" y="0"/>
                    <a:pt x="537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01872" y="4528557"/>
            <a:ext cx="1313961" cy="1231193"/>
            <a:chOff x="0" y="0"/>
            <a:chExt cx="464400" cy="4351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64400" cy="435146"/>
            </a:xfrm>
            <a:custGeom>
              <a:avLst/>
              <a:gdLst/>
              <a:ahLst/>
              <a:cxnLst/>
              <a:rect l="l" t="t" r="r" b="b"/>
              <a:pathLst>
                <a:path w="464400" h="435146">
                  <a:moveTo>
                    <a:pt x="159085" y="0"/>
                  </a:moveTo>
                  <a:lnTo>
                    <a:pt x="305314" y="0"/>
                  </a:lnTo>
                  <a:cubicBezTo>
                    <a:pt x="393175" y="0"/>
                    <a:pt x="464400" y="71225"/>
                    <a:pt x="464400" y="159085"/>
                  </a:cubicBezTo>
                  <a:lnTo>
                    <a:pt x="464400" y="276061"/>
                  </a:lnTo>
                  <a:cubicBezTo>
                    <a:pt x="464400" y="318253"/>
                    <a:pt x="447639" y="358717"/>
                    <a:pt x="417805" y="388551"/>
                  </a:cubicBezTo>
                  <a:cubicBezTo>
                    <a:pt x="387970" y="418385"/>
                    <a:pt x="347506" y="435146"/>
                    <a:pt x="305314" y="435146"/>
                  </a:cubicBezTo>
                  <a:lnTo>
                    <a:pt x="159085" y="435146"/>
                  </a:lnTo>
                  <a:cubicBezTo>
                    <a:pt x="116893" y="435146"/>
                    <a:pt x="76429" y="418385"/>
                    <a:pt x="46595" y="388551"/>
                  </a:cubicBezTo>
                  <a:cubicBezTo>
                    <a:pt x="16761" y="358717"/>
                    <a:pt x="0" y="318253"/>
                    <a:pt x="0" y="276061"/>
                  </a:cubicBezTo>
                  <a:lnTo>
                    <a:pt x="0" y="159085"/>
                  </a:lnTo>
                  <a:cubicBezTo>
                    <a:pt x="0" y="71225"/>
                    <a:pt x="71225" y="0"/>
                    <a:pt x="159085" y="0"/>
                  </a:cubicBezTo>
                  <a:close/>
                </a:path>
              </a:pathLst>
            </a:custGeom>
            <a:solidFill>
              <a:srgbClr val="FFCCF1"/>
            </a:solidFill>
            <a:ln w="38100">
              <a:solidFill>
                <a:srgbClr val="2834A6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170874" y="4528557"/>
            <a:ext cx="1313961" cy="1231193"/>
            <a:chOff x="0" y="0"/>
            <a:chExt cx="464400" cy="4351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64400" cy="435146"/>
            </a:xfrm>
            <a:custGeom>
              <a:avLst/>
              <a:gdLst/>
              <a:ahLst/>
              <a:cxnLst/>
              <a:rect l="l" t="t" r="r" b="b"/>
              <a:pathLst>
                <a:path w="464400" h="435146">
                  <a:moveTo>
                    <a:pt x="159085" y="0"/>
                  </a:moveTo>
                  <a:lnTo>
                    <a:pt x="305314" y="0"/>
                  </a:lnTo>
                  <a:cubicBezTo>
                    <a:pt x="393175" y="0"/>
                    <a:pt x="464400" y="71225"/>
                    <a:pt x="464400" y="159085"/>
                  </a:cubicBezTo>
                  <a:lnTo>
                    <a:pt x="464400" y="276061"/>
                  </a:lnTo>
                  <a:cubicBezTo>
                    <a:pt x="464400" y="318253"/>
                    <a:pt x="447639" y="358717"/>
                    <a:pt x="417805" y="388551"/>
                  </a:cubicBezTo>
                  <a:cubicBezTo>
                    <a:pt x="387970" y="418385"/>
                    <a:pt x="347506" y="435146"/>
                    <a:pt x="305314" y="435146"/>
                  </a:cubicBezTo>
                  <a:lnTo>
                    <a:pt x="159085" y="435146"/>
                  </a:lnTo>
                  <a:cubicBezTo>
                    <a:pt x="116893" y="435146"/>
                    <a:pt x="76429" y="418385"/>
                    <a:pt x="46595" y="388551"/>
                  </a:cubicBezTo>
                  <a:cubicBezTo>
                    <a:pt x="16761" y="358717"/>
                    <a:pt x="0" y="318253"/>
                    <a:pt x="0" y="276061"/>
                  </a:cubicBezTo>
                  <a:lnTo>
                    <a:pt x="0" y="159085"/>
                  </a:lnTo>
                  <a:cubicBezTo>
                    <a:pt x="0" y="71225"/>
                    <a:pt x="71225" y="0"/>
                    <a:pt x="159085" y="0"/>
                  </a:cubicBezTo>
                  <a:close/>
                </a:path>
              </a:pathLst>
            </a:custGeom>
            <a:solidFill>
              <a:srgbClr val="FFCCF1"/>
            </a:solidFill>
            <a:ln w="38100">
              <a:solidFill>
                <a:srgbClr val="2834A6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741453" y="4528557"/>
            <a:ext cx="1313961" cy="1231193"/>
            <a:chOff x="0" y="0"/>
            <a:chExt cx="464400" cy="4351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64400" cy="435146"/>
            </a:xfrm>
            <a:custGeom>
              <a:avLst/>
              <a:gdLst/>
              <a:ahLst/>
              <a:cxnLst/>
              <a:rect l="l" t="t" r="r" b="b"/>
              <a:pathLst>
                <a:path w="464400" h="435146">
                  <a:moveTo>
                    <a:pt x="159085" y="0"/>
                  </a:moveTo>
                  <a:lnTo>
                    <a:pt x="305314" y="0"/>
                  </a:lnTo>
                  <a:cubicBezTo>
                    <a:pt x="393175" y="0"/>
                    <a:pt x="464400" y="71225"/>
                    <a:pt x="464400" y="159085"/>
                  </a:cubicBezTo>
                  <a:lnTo>
                    <a:pt x="464400" y="276061"/>
                  </a:lnTo>
                  <a:cubicBezTo>
                    <a:pt x="464400" y="318253"/>
                    <a:pt x="447639" y="358717"/>
                    <a:pt x="417805" y="388551"/>
                  </a:cubicBezTo>
                  <a:cubicBezTo>
                    <a:pt x="387970" y="418385"/>
                    <a:pt x="347506" y="435146"/>
                    <a:pt x="305314" y="435146"/>
                  </a:cubicBezTo>
                  <a:lnTo>
                    <a:pt x="159085" y="435146"/>
                  </a:lnTo>
                  <a:cubicBezTo>
                    <a:pt x="116893" y="435146"/>
                    <a:pt x="76429" y="418385"/>
                    <a:pt x="46595" y="388551"/>
                  </a:cubicBezTo>
                  <a:cubicBezTo>
                    <a:pt x="16761" y="358717"/>
                    <a:pt x="0" y="318253"/>
                    <a:pt x="0" y="276061"/>
                  </a:cubicBezTo>
                  <a:lnTo>
                    <a:pt x="0" y="159085"/>
                  </a:lnTo>
                  <a:cubicBezTo>
                    <a:pt x="0" y="71225"/>
                    <a:pt x="71225" y="0"/>
                    <a:pt x="159085" y="0"/>
                  </a:cubicBezTo>
                  <a:close/>
                </a:path>
              </a:pathLst>
            </a:custGeom>
            <a:solidFill>
              <a:srgbClr val="FFCCF1"/>
            </a:solidFill>
            <a:ln w="38100">
              <a:solidFill>
                <a:srgbClr val="2834A6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105518" y="4708020"/>
            <a:ext cx="585833" cy="85922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448486" y="554226"/>
            <a:ext cx="13377951" cy="1245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06"/>
              </a:lnSpc>
              <a:spcBef>
                <a:spcPct val="0"/>
              </a:spcBef>
            </a:pPr>
            <a:r>
              <a:rPr lang="en-US" sz="7800" spc="-156">
                <a:solidFill>
                  <a:srgbClr val="2834A6"/>
                </a:solidFill>
                <a:latin typeface="Wedges Bold"/>
              </a:rPr>
              <a:t>In a nutshell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970819">
            <a:off x="14714425" y="755256"/>
            <a:ext cx="4251045" cy="119802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64439" y="2948812"/>
            <a:ext cx="3818104" cy="4104947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 rot="-10800000">
            <a:off x="14553699" y="3484967"/>
            <a:ext cx="2882752" cy="2274783"/>
            <a:chOff x="0" y="0"/>
            <a:chExt cx="805695" cy="6357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05695" cy="635775"/>
            </a:xfrm>
            <a:custGeom>
              <a:avLst/>
              <a:gdLst/>
              <a:ahLst/>
              <a:cxnLst/>
              <a:rect l="l" t="t" r="r" b="b"/>
              <a:pathLst>
                <a:path w="805695" h="635775">
                  <a:moveTo>
                    <a:pt x="53712" y="0"/>
                  </a:moveTo>
                  <a:lnTo>
                    <a:pt x="751983" y="0"/>
                  </a:lnTo>
                  <a:cubicBezTo>
                    <a:pt x="781647" y="0"/>
                    <a:pt x="805695" y="24048"/>
                    <a:pt x="805695" y="53712"/>
                  </a:cubicBezTo>
                  <a:lnTo>
                    <a:pt x="805695" y="582063"/>
                  </a:lnTo>
                  <a:cubicBezTo>
                    <a:pt x="805695" y="611727"/>
                    <a:pt x="781647" y="635775"/>
                    <a:pt x="751983" y="635775"/>
                  </a:cubicBezTo>
                  <a:lnTo>
                    <a:pt x="53712" y="635775"/>
                  </a:lnTo>
                  <a:cubicBezTo>
                    <a:pt x="24048" y="635775"/>
                    <a:pt x="0" y="611727"/>
                    <a:pt x="0" y="582063"/>
                  </a:cubicBezTo>
                  <a:lnTo>
                    <a:pt x="0" y="53712"/>
                  </a:lnTo>
                  <a:cubicBezTo>
                    <a:pt x="0" y="24048"/>
                    <a:pt x="24048" y="0"/>
                    <a:pt x="537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312033" y="4528557"/>
            <a:ext cx="1313961" cy="1231193"/>
            <a:chOff x="0" y="0"/>
            <a:chExt cx="464400" cy="43514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64400" cy="435146"/>
            </a:xfrm>
            <a:custGeom>
              <a:avLst/>
              <a:gdLst/>
              <a:ahLst/>
              <a:cxnLst/>
              <a:rect l="l" t="t" r="r" b="b"/>
              <a:pathLst>
                <a:path w="464400" h="435146">
                  <a:moveTo>
                    <a:pt x="159085" y="0"/>
                  </a:moveTo>
                  <a:lnTo>
                    <a:pt x="305314" y="0"/>
                  </a:lnTo>
                  <a:cubicBezTo>
                    <a:pt x="393175" y="0"/>
                    <a:pt x="464400" y="71225"/>
                    <a:pt x="464400" y="159085"/>
                  </a:cubicBezTo>
                  <a:lnTo>
                    <a:pt x="464400" y="276061"/>
                  </a:lnTo>
                  <a:cubicBezTo>
                    <a:pt x="464400" y="318253"/>
                    <a:pt x="447639" y="358717"/>
                    <a:pt x="417805" y="388551"/>
                  </a:cubicBezTo>
                  <a:cubicBezTo>
                    <a:pt x="387970" y="418385"/>
                    <a:pt x="347506" y="435146"/>
                    <a:pt x="305314" y="435146"/>
                  </a:cubicBezTo>
                  <a:lnTo>
                    <a:pt x="159085" y="435146"/>
                  </a:lnTo>
                  <a:cubicBezTo>
                    <a:pt x="116893" y="435146"/>
                    <a:pt x="76429" y="418385"/>
                    <a:pt x="46595" y="388551"/>
                  </a:cubicBezTo>
                  <a:cubicBezTo>
                    <a:pt x="16761" y="358717"/>
                    <a:pt x="0" y="318253"/>
                    <a:pt x="0" y="276061"/>
                  </a:cubicBezTo>
                  <a:lnTo>
                    <a:pt x="0" y="159085"/>
                  </a:lnTo>
                  <a:cubicBezTo>
                    <a:pt x="0" y="71225"/>
                    <a:pt x="71225" y="0"/>
                    <a:pt x="159085" y="0"/>
                  </a:cubicBezTo>
                  <a:close/>
                </a:path>
              </a:pathLst>
            </a:custGeom>
            <a:solidFill>
              <a:srgbClr val="FFCCF1"/>
            </a:solidFill>
            <a:ln w="38100">
              <a:solidFill>
                <a:srgbClr val="2834A6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384546" y="4708020"/>
            <a:ext cx="938743" cy="91527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483664" y="4787287"/>
            <a:ext cx="1105621" cy="70068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298215" y="4267651"/>
            <a:ext cx="1977241" cy="1811872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800370" y="3478743"/>
            <a:ext cx="2925921" cy="90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36"/>
              </a:lnSpc>
            </a:pPr>
            <a:r>
              <a:rPr lang="en-US" sz="5600" spc="78">
                <a:solidFill>
                  <a:srgbClr val="0000FF"/>
                </a:solidFill>
                <a:latin typeface="Wedges Bold"/>
              </a:rPr>
              <a:t>Add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69372" y="3478743"/>
            <a:ext cx="2925921" cy="90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35"/>
              </a:lnSpc>
            </a:pPr>
            <a:r>
              <a:rPr lang="en-US" sz="5599" spc="78">
                <a:solidFill>
                  <a:srgbClr val="2834A6"/>
                </a:solidFill>
                <a:latin typeface="Wedges Bold"/>
              </a:rPr>
              <a:t>Budge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939951" y="3478743"/>
            <a:ext cx="2925921" cy="90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35"/>
              </a:lnSpc>
            </a:pPr>
            <a:r>
              <a:rPr lang="en-US" sz="5599" spc="78">
                <a:solidFill>
                  <a:srgbClr val="2834A6"/>
                </a:solidFill>
                <a:latin typeface="Wedges Bold"/>
              </a:rPr>
              <a:t>Change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510531" y="3478743"/>
            <a:ext cx="2925921" cy="90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36"/>
              </a:lnSpc>
            </a:pPr>
            <a:r>
              <a:rPr lang="en-US" sz="5600" spc="78">
                <a:solidFill>
                  <a:srgbClr val="E21319"/>
                </a:solidFill>
                <a:latin typeface="Wedges Bold"/>
              </a:rPr>
              <a:t>delete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49712"/>
            <a:ext cx="16230600" cy="477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65697" lvl="1" indent="-732848">
              <a:lnSpc>
                <a:spcPts val="9504"/>
              </a:lnSpc>
              <a:buFont typeface="Arial"/>
              <a:buChar char="•"/>
            </a:pPr>
            <a:r>
              <a:rPr lang="en-US" sz="6788">
                <a:solidFill>
                  <a:srgbClr val="101074"/>
                </a:solidFill>
                <a:latin typeface="ABeeZee"/>
              </a:rPr>
              <a:t> I got your email yesterday.</a:t>
            </a:r>
          </a:p>
          <a:p>
            <a:pPr marL="1465697" lvl="1" indent="-732848" algn="l">
              <a:lnSpc>
                <a:spcPts val="9504"/>
              </a:lnSpc>
              <a:buFont typeface="Arial"/>
              <a:buChar char="•"/>
            </a:pPr>
            <a:r>
              <a:rPr lang="en-US" sz="6788">
                <a:solidFill>
                  <a:srgbClr val="101074"/>
                </a:solidFill>
                <a:latin typeface="ABeeZee"/>
              </a:rPr>
              <a:t> How can we accept your proposal?</a:t>
            </a:r>
          </a:p>
          <a:p>
            <a:pPr marL="1465697" lvl="1" indent="-732848">
              <a:lnSpc>
                <a:spcPts val="9504"/>
              </a:lnSpc>
              <a:buFont typeface="Arial"/>
              <a:buChar char="•"/>
            </a:pPr>
            <a:r>
              <a:rPr lang="en-US" sz="6788">
                <a:solidFill>
                  <a:srgbClr val="101074"/>
                </a:solidFill>
                <a:latin typeface="ABeeZee"/>
              </a:rPr>
              <a:t> We want our payment. Send us  </a:t>
            </a:r>
          </a:p>
          <a:p>
            <a:pPr>
              <a:lnSpc>
                <a:spcPts val="9504"/>
              </a:lnSpc>
            </a:pPr>
            <a:r>
              <a:rPr lang="en-US" sz="6788">
                <a:solidFill>
                  <a:srgbClr val="101074"/>
                </a:solidFill>
                <a:latin typeface="ABeeZee"/>
              </a:rPr>
              <a:t>       immediately or we will sue you.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420753"/>
            <a:ext cx="2839045" cy="2792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6160" y="-82660"/>
            <a:ext cx="4215727" cy="39878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74729" y="895350"/>
            <a:ext cx="8338542" cy="1226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101074"/>
                </a:solidFill>
                <a:latin typeface="Bitter"/>
              </a:rPr>
              <a:t>Politeness Matters!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78634" y="-66675"/>
            <a:ext cx="13461355" cy="211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500">
                <a:solidFill>
                  <a:srgbClr val="101074"/>
                </a:solidFill>
                <a:latin typeface="Comic Sans Bold"/>
              </a:rPr>
              <a:t>Stress Matters!</a:t>
            </a:r>
          </a:p>
          <a:p>
            <a:pPr algn="ctr">
              <a:lnSpc>
                <a:spcPts val="8450"/>
              </a:lnSpc>
            </a:pPr>
            <a:r>
              <a:rPr lang="en-US" sz="6500">
                <a:solidFill>
                  <a:srgbClr val="1E7057"/>
                </a:solidFill>
                <a:latin typeface="Comic Sans Bold"/>
              </a:rPr>
              <a:t>I never said she stole my money.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96417" y="2060575"/>
            <a:ext cx="15862883" cy="8034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8564" lvl="1" indent="-669282">
              <a:lnSpc>
                <a:spcPts val="8679"/>
              </a:lnSpc>
              <a:buFont typeface="Arial"/>
              <a:buChar char="•"/>
            </a:pPr>
            <a:r>
              <a:rPr lang="en-US" sz="6199">
                <a:solidFill>
                  <a:srgbClr val="000000"/>
                </a:solidFill>
                <a:latin typeface="Bitter"/>
              </a:rPr>
              <a:t>  </a:t>
            </a:r>
            <a:r>
              <a:rPr lang="en-US" sz="6199">
                <a:solidFill>
                  <a:srgbClr val="0000FF"/>
                </a:solidFill>
                <a:latin typeface="Bitter Bold"/>
              </a:rPr>
              <a:t>I</a:t>
            </a:r>
            <a:r>
              <a:rPr lang="en-US" sz="6199">
                <a:solidFill>
                  <a:srgbClr val="000000"/>
                </a:solidFill>
                <a:latin typeface="Bitter"/>
              </a:rPr>
              <a:t> never said she stole my money.</a:t>
            </a:r>
          </a:p>
          <a:p>
            <a:pPr marL="1338564" lvl="1" indent="-669282">
              <a:lnSpc>
                <a:spcPts val="8679"/>
              </a:lnSpc>
              <a:buFont typeface="Arial"/>
              <a:buChar char="•"/>
            </a:pPr>
            <a:r>
              <a:rPr lang="en-US" sz="6199">
                <a:solidFill>
                  <a:srgbClr val="000000"/>
                </a:solidFill>
                <a:latin typeface="Bitter"/>
              </a:rPr>
              <a:t>  I </a:t>
            </a:r>
            <a:r>
              <a:rPr lang="en-US" sz="6199">
                <a:solidFill>
                  <a:srgbClr val="0000FF"/>
                </a:solidFill>
                <a:latin typeface="Bitter Bold"/>
              </a:rPr>
              <a:t>never </a:t>
            </a:r>
            <a:r>
              <a:rPr lang="en-US" sz="6199">
                <a:solidFill>
                  <a:srgbClr val="000000"/>
                </a:solidFill>
                <a:latin typeface="Bitter"/>
              </a:rPr>
              <a:t>said she stole my money.</a:t>
            </a:r>
          </a:p>
          <a:p>
            <a:pPr marL="1338564" lvl="1" indent="-669282">
              <a:lnSpc>
                <a:spcPts val="8679"/>
              </a:lnSpc>
              <a:buFont typeface="Arial"/>
              <a:buChar char="•"/>
            </a:pPr>
            <a:r>
              <a:rPr lang="en-US" sz="6199">
                <a:solidFill>
                  <a:srgbClr val="000000"/>
                </a:solidFill>
                <a:latin typeface="Bitter"/>
              </a:rPr>
              <a:t>  I never </a:t>
            </a:r>
            <a:r>
              <a:rPr lang="en-US" sz="6199">
                <a:solidFill>
                  <a:srgbClr val="0000FF"/>
                </a:solidFill>
                <a:latin typeface="Bitter Bold"/>
              </a:rPr>
              <a:t>said </a:t>
            </a:r>
            <a:r>
              <a:rPr lang="en-US" sz="6199">
                <a:solidFill>
                  <a:srgbClr val="000000"/>
                </a:solidFill>
                <a:latin typeface="Bitter"/>
              </a:rPr>
              <a:t>she stole my money.</a:t>
            </a:r>
          </a:p>
          <a:p>
            <a:pPr marL="1338564" lvl="1" indent="-669282">
              <a:lnSpc>
                <a:spcPts val="8679"/>
              </a:lnSpc>
              <a:buFont typeface="Arial"/>
              <a:buChar char="•"/>
            </a:pPr>
            <a:r>
              <a:rPr lang="en-US" sz="6199">
                <a:solidFill>
                  <a:srgbClr val="000000"/>
                </a:solidFill>
                <a:latin typeface="Bitter"/>
              </a:rPr>
              <a:t>  I never said </a:t>
            </a:r>
            <a:r>
              <a:rPr lang="en-US" sz="6199">
                <a:solidFill>
                  <a:srgbClr val="0000FF"/>
                </a:solidFill>
                <a:latin typeface="Bitter Bold"/>
              </a:rPr>
              <a:t>she </a:t>
            </a:r>
            <a:r>
              <a:rPr lang="en-US" sz="6199">
                <a:solidFill>
                  <a:srgbClr val="000000"/>
                </a:solidFill>
                <a:latin typeface="Bitter"/>
              </a:rPr>
              <a:t>stole my money.</a:t>
            </a:r>
          </a:p>
          <a:p>
            <a:pPr marL="1338564" lvl="1" indent="-669282">
              <a:lnSpc>
                <a:spcPts val="8679"/>
              </a:lnSpc>
              <a:buFont typeface="Arial"/>
              <a:buChar char="•"/>
            </a:pPr>
            <a:r>
              <a:rPr lang="en-US" sz="6199">
                <a:solidFill>
                  <a:srgbClr val="000000"/>
                </a:solidFill>
                <a:latin typeface="Bitter"/>
              </a:rPr>
              <a:t>  I never said she </a:t>
            </a:r>
            <a:r>
              <a:rPr lang="en-US" sz="6199">
                <a:solidFill>
                  <a:srgbClr val="0000FF"/>
                </a:solidFill>
                <a:latin typeface="Bitter Bold"/>
              </a:rPr>
              <a:t>stole </a:t>
            </a:r>
            <a:r>
              <a:rPr lang="en-US" sz="6199">
                <a:solidFill>
                  <a:srgbClr val="000000"/>
                </a:solidFill>
                <a:latin typeface="Bitter"/>
              </a:rPr>
              <a:t>my money.</a:t>
            </a:r>
          </a:p>
          <a:p>
            <a:pPr marL="1338564" lvl="1" indent="-669282">
              <a:lnSpc>
                <a:spcPts val="8679"/>
              </a:lnSpc>
              <a:buFont typeface="Arial"/>
              <a:buChar char="•"/>
            </a:pPr>
            <a:r>
              <a:rPr lang="en-US" sz="6199">
                <a:solidFill>
                  <a:srgbClr val="000000"/>
                </a:solidFill>
                <a:latin typeface="Bitter"/>
              </a:rPr>
              <a:t>  I never said she stole </a:t>
            </a:r>
            <a:r>
              <a:rPr lang="en-US" sz="6199">
                <a:solidFill>
                  <a:srgbClr val="0000FF"/>
                </a:solidFill>
                <a:latin typeface="Bitter Bold"/>
              </a:rPr>
              <a:t>my </a:t>
            </a:r>
            <a:r>
              <a:rPr lang="en-US" sz="6199">
                <a:solidFill>
                  <a:srgbClr val="000000"/>
                </a:solidFill>
                <a:latin typeface="Bitter"/>
              </a:rPr>
              <a:t>money.</a:t>
            </a:r>
          </a:p>
          <a:p>
            <a:pPr marL="1338564" lvl="1" indent="-669282">
              <a:lnSpc>
                <a:spcPts val="8679"/>
              </a:lnSpc>
              <a:buFont typeface="Arial"/>
              <a:buChar char="•"/>
            </a:pPr>
            <a:r>
              <a:rPr lang="en-US" sz="6199">
                <a:solidFill>
                  <a:srgbClr val="000000"/>
                </a:solidFill>
                <a:latin typeface="Bitter"/>
              </a:rPr>
              <a:t>  I never said she stole my </a:t>
            </a:r>
            <a:r>
              <a:rPr lang="en-US" sz="6199">
                <a:solidFill>
                  <a:srgbClr val="0000FF"/>
                </a:solidFill>
                <a:latin typeface="Bitter Bold"/>
              </a:rPr>
              <a:t>money</a:t>
            </a:r>
            <a:r>
              <a:rPr lang="en-US" sz="6199">
                <a:solidFill>
                  <a:srgbClr val="000000"/>
                </a:solidFill>
                <a:latin typeface="Bitte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3781" y="4194175"/>
            <a:ext cx="16600438" cy="168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20"/>
              </a:lnSpc>
            </a:pPr>
            <a:r>
              <a:rPr lang="en-US" sz="9300">
                <a:solidFill>
                  <a:srgbClr val="000000"/>
                </a:solidFill>
                <a:latin typeface="Bitter Bold"/>
              </a:rPr>
              <a:t>Please answer immediately.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4925" y="4323522"/>
            <a:ext cx="15678150" cy="146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83"/>
              </a:lnSpc>
              <a:spcBef>
                <a:spcPct val="0"/>
              </a:spcBef>
            </a:pPr>
            <a:r>
              <a:rPr lang="en-US" sz="8559">
                <a:solidFill>
                  <a:srgbClr val="000000"/>
                </a:solidFill>
                <a:latin typeface="ABeeZee Bold"/>
              </a:rPr>
              <a:t>The opposite of ‘</a:t>
            </a:r>
            <a:r>
              <a:rPr lang="en-US" sz="8559">
                <a:solidFill>
                  <a:srgbClr val="0000FF"/>
                </a:solidFill>
                <a:latin typeface="ABeeZee Bold"/>
              </a:rPr>
              <a:t>switch on</a:t>
            </a:r>
            <a:r>
              <a:rPr lang="en-US" sz="8559">
                <a:solidFill>
                  <a:srgbClr val="000000"/>
                </a:solidFill>
                <a:latin typeface="ABeeZee Bold"/>
              </a:rPr>
              <a:t>’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51199" y="4323522"/>
            <a:ext cx="14585603" cy="146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83"/>
              </a:lnSpc>
              <a:spcBef>
                <a:spcPct val="0"/>
              </a:spcBef>
            </a:pPr>
            <a:r>
              <a:rPr lang="en-US" sz="8559">
                <a:solidFill>
                  <a:srgbClr val="000000"/>
                </a:solidFill>
                <a:latin typeface="ABeeZee Bold"/>
              </a:rPr>
              <a:t>The opposite of ‘</a:t>
            </a:r>
            <a:r>
              <a:rPr lang="en-US" sz="8559">
                <a:solidFill>
                  <a:srgbClr val="0000FF"/>
                </a:solidFill>
                <a:latin typeface="ABeeZee Bold"/>
              </a:rPr>
              <a:t>turn on</a:t>
            </a:r>
            <a:r>
              <a:rPr lang="en-US" sz="8559">
                <a:solidFill>
                  <a:srgbClr val="000000"/>
                </a:solidFill>
                <a:latin typeface="ABeeZee Bold"/>
              </a:rPr>
              <a:t>’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421" y="185110"/>
            <a:ext cx="13762907" cy="96121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92065" y="341835"/>
            <a:ext cx="2824257" cy="25880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20463" y="4945390"/>
            <a:ext cx="12049427" cy="152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55"/>
              </a:lnSpc>
            </a:pPr>
            <a:r>
              <a:rPr lang="en-US" sz="7899" spc="78">
                <a:solidFill>
                  <a:srgbClr val="2834A6"/>
                </a:solidFill>
                <a:latin typeface="League Spartan"/>
              </a:rPr>
              <a:t>A drop in the ocean!</a:t>
            </a:r>
          </a:p>
        </p:txBody>
      </p:sp>
      <p:sp>
        <p:nvSpPr>
          <p:cNvPr id="5" name="TextBox 5"/>
          <p:cNvSpPr txBox="1"/>
          <p:nvPr/>
        </p:nvSpPr>
        <p:spPr>
          <a:xfrm rot="-378627">
            <a:off x="5576025" y="681580"/>
            <a:ext cx="3824525" cy="99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8"/>
              </a:lnSpc>
            </a:pPr>
            <a:r>
              <a:rPr lang="en-US" sz="7428" spc="601">
                <a:solidFill>
                  <a:srgbClr val="000000"/>
                </a:solidFill>
                <a:latin typeface="Barlow SemiCondensed Bold Bold"/>
              </a:rPr>
              <a:t>CAVEAT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49087" y="8181579"/>
            <a:ext cx="1510213" cy="137531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6656" y="4323522"/>
            <a:ext cx="14174688" cy="146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83"/>
              </a:lnSpc>
              <a:spcBef>
                <a:spcPct val="0"/>
              </a:spcBef>
            </a:pPr>
            <a:r>
              <a:rPr lang="en-US" sz="8559">
                <a:solidFill>
                  <a:srgbClr val="000000"/>
                </a:solidFill>
                <a:latin typeface="ABeeZee Bold"/>
              </a:rPr>
              <a:t>The opposite of ‘</a:t>
            </a:r>
            <a:r>
              <a:rPr lang="en-US" sz="8559">
                <a:solidFill>
                  <a:srgbClr val="0000FF"/>
                </a:solidFill>
                <a:latin typeface="ABeeZee Bold"/>
              </a:rPr>
              <a:t>put on</a:t>
            </a:r>
            <a:r>
              <a:rPr lang="en-US" sz="8559">
                <a:solidFill>
                  <a:srgbClr val="000000"/>
                </a:solidFill>
                <a:latin typeface="ABeeZee Bold"/>
              </a:rPr>
              <a:t>’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760852"/>
            <a:ext cx="18288000" cy="290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74"/>
              </a:lnSpc>
            </a:pPr>
            <a:r>
              <a:rPr lang="en-US" sz="16981">
                <a:solidFill>
                  <a:srgbClr val="370C0C"/>
                </a:solidFill>
                <a:latin typeface="Bitter"/>
              </a:rPr>
              <a:t>A         T         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588169"/>
            <a:ext cx="18288000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101074"/>
                </a:solidFill>
                <a:latin typeface="Bitter"/>
              </a:rPr>
              <a:t>Letters and Sounds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67297" y="0"/>
            <a:ext cx="3120703" cy="28596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65000"/>
          </a:blip>
          <a:srcRect/>
          <a:stretch>
            <a:fillRect/>
          </a:stretch>
        </p:blipFill>
        <p:spPr>
          <a:xfrm>
            <a:off x="0" y="0"/>
            <a:ext cx="12567369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403312" y="2581592"/>
            <a:ext cx="4566493" cy="494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79210A"/>
                </a:solidFill>
                <a:latin typeface="Canva Sans Bold"/>
              </a:rPr>
              <a:t>A </a:t>
            </a:r>
          </a:p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79210A"/>
                </a:solidFill>
                <a:latin typeface="Canva Sans Bold"/>
              </a:rPr>
              <a:t>Simple </a:t>
            </a:r>
          </a:p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79210A"/>
                </a:solidFill>
                <a:latin typeface="Canva Sans Bold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9086" y="148603"/>
            <a:ext cx="16000214" cy="880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>
                <a:solidFill>
                  <a:srgbClr val="101074"/>
                </a:solidFill>
                <a:latin typeface="Canva Sans Bold"/>
              </a:rPr>
              <a:t>Arrange the following sensory words as instructed.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9" y="7710657"/>
            <a:ext cx="3615067" cy="25248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07831" y="7710657"/>
            <a:ext cx="3615067" cy="2524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16985" y="7710657"/>
            <a:ext cx="3615067" cy="25248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27302" y="7766304"/>
            <a:ext cx="3535390" cy="246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52610" y="7766304"/>
            <a:ext cx="3535390" cy="24691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377479">
            <a:off x="12479936" y="7842126"/>
            <a:ext cx="820146" cy="27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3"/>
              </a:lnSpc>
            </a:pPr>
            <a:r>
              <a:rPr lang="en-US" sz="1631">
                <a:solidFill>
                  <a:srgbClr val="000000"/>
                </a:solidFill>
                <a:latin typeface="Canva Sans Bold"/>
              </a:rPr>
              <a:t>SOUND</a:t>
            </a:r>
          </a:p>
        </p:txBody>
      </p:sp>
      <p:sp>
        <p:nvSpPr>
          <p:cNvPr id="9" name="TextBox 9"/>
          <p:cNvSpPr txBox="1"/>
          <p:nvPr/>
        </p:nvSpPr>
        <p:spPr>
          <a:xfrm rot="-377479">
            <a:off x="8769331" y="7793948"/>
            <a:ext cx="908553" cy="30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n-US" sz="1791">
                <a:solidFill>
                  <a:srgbClr val="000000"/>
                </a:solidFill>
                <a:latin typeface="Canva Sans Bold"/>
              </a:rPr>
              <a:t>SMELL</a:t>
            </a:r>
          </a:p>
        </p:txBody>
      </p:sp>
      <p:sp>
        <p:nvSpPr>
          <p:cNvPr id="10" name="TextBox 10"/>
          <p:cNvSpPr txBox="1"/>
          <p:nvPr/>
        </p:nvSpPr>
        <p:spPr>
          <a:xfrm rot="-377479">
            <a:off x="5148760" y="7793948"/>
            <a:ext cx="730222" cy="30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n-US" sz="1791">
                <a:solidFill>
                  <a:srgbClr val="000000"/>
                </a:solidFill>
                <a:latin typeface="Canva Sans Bold"/>
              </a:rPr>
              <a:t>FEEL</a:t>
            </a:r>
          </a:p>
        </p:txBody>
      </p:sp>
      <p:sp>
        <p:nvSpPr>
          <p:cNvPr id="11" name="TextBox 11"/>
          <p:cNvSpPr txBox="1"/>
          <p:nvPr/>
        </p:nvSpPr>
        <p:spPr>
          <a:xfrm rot="-377479">
            <a:off x="16161325" y="7879687"/>
            <a:ext cx="664845" cy="27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3"/>
              </a:lnSpc>
            </a:pPr>
            <a:r>
              <a:rPr lang="en-US" sz="1631">
                <a:solidFill>
                  <a:srgbClr val="000000"/>
                </a:solidFill>
                <a:latin typeface="Canva Sans Bold"/>
              </a:rPr>
              <a:t>TASTE</a:t>
            </a:r>
          </a:p>
        </p:txBody>
      </p:sp>
      <p:sp>
        <p:nvSpPr>
          <p:cNvPr id="12" name="TextBox 12"/>
          <p:cNvSpPr txBox="1"/>
          <p:nvPr/>
        </p:nvSpPr>
        <p:spPr>
          <a:xfrm rot="-377479">
            <a:off x="1441571" y="7784186"/>
            <a:ext cx="730222" cy="29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n-US" sz="1791">
                <a:solidFill>
                  <a:srgbClr val="000000"/>
                </a:solidFill>
                <a:latin typeface="Canva Sans Bold"/>
              </a:rPr>
              <a:t>LOOK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196590"/>
            <a:ext cx="16230600" cy="624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60"/>
              </a:lnSpc>
            </a:pPr>
            <a:r>
              <a:rPr lang="en-US" sz="5900" spc="76">
                <a:solidFill>
                  <a:srgbClr val="9512AB"/>
                </a:solidFill>
                <a:latin typeface="Canva Sans Bold"/>
              </a:rPr>
              <a:t>fragrant, dark, soft, gloomy, round, sweet, tiny, bumpy, rotten, dry, hard, loud, rough, slimy, tangy, smooth, soft, beautiful, sweet, fresh, musty, blaring, crisp, shiny, bitter, fluffy, delicious, fresh, hot, red, salty, noisy, sour, crunchy, spicy, quiet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26510" y="8937438"/>
            <a:ext cx="3611762" cy="76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764" spc="662">
                <a:solidFill>
                  <a:srgbClr val="701E37"/>
                </a:solidFill>
                <a:latin typeface="Barlow SemiCondensed Bold Bold"/>
              </a:rPr>
              <a:t>SMELL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19498" y="8937438"/>
            <a:ext cx="3611762" cy="76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764" spc="662">
                <a:solidFill>
                  <a:srgbClr val="701E37"/>
                </a:solidFill>
                <a:latin typeface="Barlow SemiCondensed Bold Bold"/>
              </a:rPr>
              <a:t>FEEL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32052" y="8937438"/>
            <a:ext cx="3611762" cy="76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764" spc="662">
                <a:solidFill>
                  <a:srgbClr val="701E37"/>
                </a:solidFill>
                <a:latin typeface="Barlow SemiCondensed Bold Bold"/>
              </a:rPr>
              <a:t>SOUND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643814" y="8937438"/>
            <a:ext cx="3611762" cy="76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764" spc="662">
                <a:solidFill>
                  <a:srgbClr val="701E37"/>
                </a:solidFill>
                <a:latin typeface="Barlow SemiCondensed Bold Bold"/>
              </a:rPr>
              <a:t>TASTE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8937438"/>
            <a:ext cx="3611762" cy="76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764" spc="662">
                <a:solidFill>
                  <a:srgbClr val="701E37"/>
                </a:solidFill>
                <a:latin typeface="Barlow SemiCondensed Bold Bold"/>
              </a:rPr>
              <a:t>LOOK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50" y="1369821"/>
            <a:ext cx="5992033" cy="41849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47983" y="1369821"/>
            <a:ext cx="5992033" cy="4184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95967" y="1369821"/>
            <a:ext cx="5992033" cy="41849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02088"/>
            <a:ext cx="5992033" cy="418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44433" y="6102088"/>
            <a:ext cx="5992033" cy="41849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863480" y="6206696"/>
            <a:ext cx="4857007" cy="39756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015136" y="-171450"/>
            <a:ext cx="825772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701E37"/>
                </a:solidFill>
                <a:latin typeface="Canva Sans Bold"/>
              </a:rPr>
              <a:t>How does it...?</a:t>
            </a:r>
          </a:p>
        </p:txBody>
      </p:sp>
      <p:sp>
        <p:nvSpPr>
          <p:cNvPr id="9" name="TextBox 9"/>
          <p:cNvSpPr txBox="1"/>
          <p:nvPr/>
        </p:nvSpPr>
        <p:spPr>
          <a:xfrm rot="-377479">
            <a:off x="2118537" y="6176167"/>
            <a:ext cx="1756221" cy="58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n-US" sz="3492">
                <a:solidFill>
                  <a:srgbClr val="000000"/>
                </a:solidFill>
                <a:latin typeface="Canva Sans Bold"/>
              </a:rPr>
              <a:t>SOUND</a:t>
            </a:r>
          </a:p>
        </p:txBody>
      </p:sp>
      <p:sp>
        <p:nvSpPr>
          <p:cNvPr id="10" name="TextBox 10"/>
          <p:cNvSpPr txBox="1"/>
          <p:nvPr/>
        </p:nvSpPr>
        <p:spPr>
          <a:xfrm rot="-377479">
            <a:off x="14437233" y="1433560"/>
            <a:ext cx="1771346" cy="58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n-US" sz="3492">
                <a:solidFill>
                  <a:srgbClr val="000000"/>
                </a:solidFill>
                <a:latin typeface="Canva Sans Bold"/>
              </a:rPr>
              <a:t>SMELL</a:t>
            </a:r>
          </a:p>
        </p:txBody>
      </p:sp>
      <p:sp>
        <p:nvSpPr>
          <p:cNvPr id="11" name="TextBox 11"/>
          <p:cNvSpPr txBox="1"/>
          <p:nvPr/>
        </p:nvSpPr>
        <p:spPr>
          <a:xfrm rot="-377479">
            <a:off x="8425629" y="1433560"/>
            <a:ext cx="1423667" cy="58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n-US" sz="3492">
                <a:solidFill>
                  <a:srgbClr val="000000"/>
                </a:solidFill>
                <a:latin typeface="Canva Sans Bold"/>
              </a:rPr>
              <a:t>FEEL</a:t>
            </a:r>
          </a:p>
        </p:txBody>
      </p:sp>
      <p:sp>
        <p:nvSpPr>
          <p:cNvPr id="12" name="TextBox 12"/>
          <p:cNvSpPr txBox="1"/>
          <p:nvPr/>
        </p:nvSpPr>
        <p:spPr>
          <a:xfrm rot="-377479">
            <a:off x="8425629" y="6167471"/>
            <a:ext cx="1423667" cy="58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n-US" sz="3492">
                <a:solidFill>
                  <a:srgbClr val="000000"/>
                </a:solidFill>
                <a:latin typeface="Canva Sans Bold"/>
              </a:rPr>
              <a:t>TASTE</a:t>
            </a:r>
          </a:p>
        </p:txBody>
      </p:sp>
      <p:sp>
        <p:nvSpPr>
          <p:cNvPr id="13" name="TextBox 13"/>
          <p:cNvSpPr txBox="1"/>
          <p:nvPr/>
        </p:nvSpPr>
        <p:spPr>
          <a:xfrm rot="-377479">
            <a:off x="2284814" y="1433560"/>
            <a:ext cx="1423667" cy="58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n-US" sz="3492">
                <a:solidFill>
                  <a:srgbClr val="000000"/>
                </a:solidFill>
                <a:latin typeface="Canva Sans Bold"/>
              </a:rPr>
              <a:t>LOOK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29876" y="2636520"/>
            <a:ext cx="5992033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DD4E1B"/>
                </a:solidFill>
                <a:latin typeface="Canva Sans Bold"/>
              </a:rPr>
              <a:t>fragrant, fresh, rotten, musty, sweet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49759" y="2636520"/>
            <a:ext cx="5992033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9512AB"/>
                </a:solidFill>
                <a:latin typeface="Canva Sans Bold"/>
              </a:rPr>
              <a:t>bumpy, dry, hard, hot, rough, slimy, smooth, soft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7726" y="7353499"/>
            <a:ext cx="5992033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79210A"/>
                </a:solidFill>
                <a:latin typeface="Canva Sans Bold"/>
              </a:rPr>
              <a:t>blaring, crisp, crunchy, loud, noisy, quiet, soft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44433" y="7353499"/>
            <a:ext cx="5992033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805151"/>
                </a:solidFill>
                <a:latin typeface="Canva Sans Bold"/>
              </a:rPr>
              <a:t>bitter, delicious, fresh, salty, sour, spicy, sweet, tangy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2584706"/>
            <a:ext cx="5992033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394E63"/>
                </a:solidFill>
                <a:latin typeface="Canva Sans Bold"/>
              </a:rPr>
              <a:t>beautiful, dark, fluffy, gloomy, red, round, shiny, tiny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66279" y="1548331"/>
            <a:ext cx="11755442" cy="88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12"/>
              </a:lnSpc>
              <a:spcBef>
                <a:spcPct val="0"/>
              </a:spcBef>
            </a:pPr>
            <a:r>
              <a:rPr lang="en-US" sz="5600" spc="56">
                <a:solidFill>
                  <a:srgbClr val="630872"/>
                </a:solidFill>
                <a:latin typeface="Wedges Bold"/>
              </a:rPr>
              <a:t>Let's prove our creativity!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9730">
            <a:off x="-306878" y="335066"/>
            <a:ext cx="3578561" cy="33052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4470">
            <a:off x="15488800" y="863390"/>
            <a:ext cx="1749346" cy="21718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6581" y="5884522"/>
            <a:ext cx="3226253" cy="25868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67322" y="5884522"/>
            <a:ext cx="2924547" cy="296224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51776" y="4439261"/>
            <a:ext cx="5537322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/>
                </a:solidFill>
                <a:latin typeface="League Spartan"/>
              </a:rPr>
              <a:t>Clean your shoes.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0896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/>
                </a:solidFill>
                <a:latin typeface="Wedges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6086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/>
                </a:solidFill>
                <a:latin typeface="Wedges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45604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/>
                </a:solidFill>
                <a:latin typeface="Wedges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65506" y="4439261"/>
            <a:ext cx="5298781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/>
                </a:solidFill>
                <a:latin typeface="League Spartan"/>
              </a:rPr>
              <a:t>Describe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65024" y="4364989"/>
            <a:ext cx="5298781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/>
                </a:solidFill>
                <a:latin typeface="League Spartan"/>
              </a:rPr>
              <a:t>A difficult task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166703" y="5884522"/>
            <a:ext cx="5472394" cy="4048208"/>
            <a:chOff x="0" y="0"/>
            <a:chExt cx="7296526" cy="5397611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1104807"/>
              <a:ext cx="3217777" cy="320607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3518108" y="892617"/>
              <a:ext cx="2140467" cy="154113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166919">
              <a:off x="3583736" y="2587664"/>
              <a:ext cx="1774059" cy="293012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78848" y="0"/>
              <a:ext cx="2217678" cy="22096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66279" y="1548331"/>
            <a:ext cx="11755442" cy="88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12"/>
              </a:lnSpc>
              <a:spcBef>
                <a:spcPct val="0"/>
              </a:spcBef>
            </a:pPr>
            <a:r>
              <a:rPr lang="en-US" sz="5600" spc="56">
                <a:solidFill>
                  <a:srgbClr val="630872"/>
                </a:solidFill>
                <a:latin typeface="Wedges Bold"/>
              </a:rPr>
              <a:t>Let's prove our creativity!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9730">
            <a:off x="-306878" y="335066"/>
            <a:ext cx="3578561" cy="33052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4470">
            <a:off x="15488800" y="863390"/>
            <a:ext cx="1749346" cy="21718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6581" y="5884522"/>
            <a:ext cx="3226253" cy="25868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14000"/>
          </a:blip>
          <a:srcRect/>
          <a:stretch>
            <a:fillRect/>
          </a:stretch>
        </p:blipFill>
        <p:spPr>
          <a:xfrm>
            <a:off x="7967322" y="5884522"/>
            <a:ext cx="2924547" cy="296224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51776" y="4439261"/>
            <a:ext cx="5537322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/>
                </a:solidFill>
                <a:latin typeface="League Spartan"/>
              </a:rPr>
              <a:t>Clean your shoes.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0896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/>
                </a:solidFill>
                <a:latin typeface="Wedges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6086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>
                    <a:alpha val="13725"/>
                  </a:srgbClr>
                </a:solidFill>
                <a:latin typeface="Wedges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45604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>
                    <a:alpha val="13725"/>
                  </a:srgbClr>
                </a:solidFill>
                <a:latin typeface="Wedges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65506" y="4439261"/>
            <a:ext cx="5298781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>
                    <a:alpha val="13725"/>
                  </a:srgbClr>
                </a:solidFill>
                <a:latin typeface="League Spartan"/>
              </a:rPr>
              <a:t>Describe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65024" y="4364989"/>
            <a:ext cx="5298781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>
                    <a:alpha val="13725"/>
                  </a:srgbClr>
                </a:solidFill>
                <a:latin typeface="League Spartan"/>
              </a:rPr>
              <a:t>A difficult task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166703" y="5884522"/>
            <a:ext cx="5472394" cy="4048208"/>
            <a:chOff x="0" y="0"/>
            <a:chExt cx="7296526" cy="5397611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1104807"/>
              <a:ext cx="3217777" cy="320607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alphaModFix amt="31999"/>
            </a:blip>
            <a:srcRect/>
            <a:stretch>
              <a:fillRect/>
            </a:stretch>
          </p:blipFill>
          <p:spPr>
            <a:xfrm>
              <a:off x="3518108" y="892617"/>
              <a:ext cx="2140467" cy="154113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166919">
              <a:off x="3583736" y="2587664"/>
              <a:ext cx="1774059" cy="293012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 cstate="print">
              <a:alphaModFix amt="3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78848" y="0"/>
              <a:ext cx="2217678" cy="22096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421" y="185110"/>
            <a:ext cx="13762907" cy="96121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3799">
            <a:off x="13896629" y="3334590"/>
            <a:ext cx="4493448" cy="41889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22012" t="12252" r="28806" b="19194"/>
          <a:stretch>
            <a:fillRect/>
          </a:stretch>
        </p:blipFill>
        <p:spPr>
          <a:xfrm>
            <a:off x="12532434" y="7492259"/>
            <a:ext cx="2474910" cy="22955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90096" y="4053513"/>
            <a:ext cx="11205558" cy="462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1"/>
              </a:lnSpc>
            </a:pPr>
            <a:r>
              <a:rPr lang="en-US" sz="6099" spc="60">
                <a:solidFill>
                  <a:srgbClr val="2834A6"/>
                </a:solidFill>
                <a:latin typeface="League Spartan"/>
              </a:rPr>
              <a:t>Rewrite "Clean your shoes" without using the words "clean" and "shoes".</a:t>
            </a:r>
          </a:p>
        </p:txBody>
      </p:sp>
      <p:sp>
        <p:nvSpPr>
          <p:cNvPr id="6" name="TextBox 6"/>
          <p:cNvSpPr txBox="1"/>
          <p:nvPr/>
        </p:nvSpPr>
        <p:spPr>
          <a:xfrm rot="1193799">
            <a:off x="14662475" y="4668375"/>
            <a:ext cx="3019671" cy="179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56"/>
              </a:lnSpc>
              <a:spcBef>
                <a:spcPct val="0"/>
              </a:spcBef>
            </a:pPr>
            <a:r>
              <a:rPr lang="en-US" sz="5634">
                <a:solidFill>
                  <a:srgbClr val="2834A6"/>
                </a:solidFill>
                <a:latin typeface="Wedges Bold"/>
              </a:rPr>
              <a:t>Look at</a:t>
            </a:r>
          </a:p>
          <a:p>
            <a:pPr marL="0" lvl="0" indent="0" algn="ctr">
              <a:lnSpc>
                <a:spcPts val="7156"/>
              </a:lnSpc>
              <a:spcBef>
                <a:spcPct val="0"/>
              </a:spcBef>
            </a:pPr>
            <a:r>
              <a:rPr lang="en-US" sz="5634" u="none">
                <a:solidFill>
                  <a:srgbClr val="2834A6"/>
                </a:solidFill>
                <a:latin typeface="Wedges Bold"/>
              </a:rPr>
              <a:t>these!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699767" y="0"/>
            <a:ext cx="3226253" cy="25868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347529">
            <a:off x="5587647" y="520388"/>
            <a:ext cx="3824525" cy="119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8"/>
              </a:lnSpc>
            </a:pPr>
            <a:r>
              <a:rPr lang="en-US" sz="8928" spc="723">
                <a:solidFill>
                  <a:srgbClr val="FF9E5E"/>
                </a:solidFill>
                <a:latin typeface="Barlow SemiCondensed Bold Bold"/>
              </a:rPr>
              <a:t>CLEAN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90096" y="2763104"/>
            <a:ext cx="11205558" cy="111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1"/>
              </a:lnSpc>
            </a:pPr>
            <a:r>
              <a:rPr lang="en-US" sz="6099" spc="60">
                <a:solidFill>
                  <a:srgbClr val="630872"/>
                </a:solidFill>
                <a:latin typeface="League Spartan"/>
              </a:rPr>
              <a:t>Task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421" y="185110"/>
            <a:ext cx="13762907" cy="96121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3799">
            <a:off x="13896629" y="3334590"/>
            <a:ext cx="4493448" cy="41889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22012" t="12252" r="28806" b="19194"/>
          <a:stretch>
            <a:fillRect/>
          </a:stretch>
        </p:blipFill>
        <p:spPr>
          <a:xfrm>
            <a:off x="12532434" y="7492259"/>
            <a:ext cx="2474910" cy="22955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1421" y="3043635"/>
            <a:ext cx="11205558" cy="5596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>
              <a:lnSpc>
                <a:spcPts val="9064"/>
              </a:lnSpc>
              <a:buFont typeface="Arial"/>
              <a:buChar char="•"/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 Brighten up your footwear.</a:t>
            </a:r>
          </a:p>
          <a:p>
            <a:pPr marL="949961" lvl="1" indent="-474980">
              <a:lnSpc>
                <a:spcPts val="9064"/>
              </a:lnSpc>
              <a:buFont typeface="Arial"/>
              <a:buChar char="•"/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 Spruce up your waders.</a:t>
            </a:r>
          </a:p>
          <a:p>
            <a:pPr marL="949961" lvl="1" indent="-474980">
              <a:lnSpc>
                <a:spcPts val="9064"/>
              </a:lnSpc>
              <a:buFont typeface="Arial"/>
              <a:buChar char="•"/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 Your boots need polishing.</a:t>
            </a:r>
          </a:p>
          <a:p>
            <a:pPr marL="949961" lvl="1" indent="-474980">
              <a:lnSpc>
                <a:spcPts val="9064"/>
              </a:lnSpc>
              <a:buFont typeface="Arial"/>
              <a:buChar char="•"/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 Your oxfords could do with a bit of spit and polish.</a:t>
            </a:r>
          </a:p>
        </p:txBody>
      </p:sp>
      <p:sp>
        <p:nvSpPr>
          <p:cNvPr id="6" name="TextBox 6"/>
          <p:cNvSpPr txBox="1"/>
          <p:nvPr/>
        </p:nvSpPr>
        <p:spPr>
          <a:xfrm rot="1193799">
            <a:off x="14662475" y="4668375"/>
            <a:ext cx="3019671" cy="179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56"/>
              </a:lnSpc>
              <a:spcBef>
                <a:spcPct val="0"/>
              </a:spcBef>
            </a:pPr>
            <a:r>
              <a:rPr lang="en-US" sz="5634">
                <a:solidFill>
                  <a:srgbClr val="2834A6"/>
                </a:solidFill>
                <a:latin typeface="Wedges Bold"/>
              </a:rPr>
              <a:t>Look at</a:t>
            </a:r>
          </a:p>
          <a:p>
            <a:pPr marL="0" lvl="0" indent="0" algn="ctr">
              <a:lnSpc>
                <a:spcPts val="7156"/>
              </a:lnSpc>
              <a:spcBef>
                <a:spcPct val="0"/>
              </a:spcBef>
            </a:pPr>
            <a:r>
              <a:rPr lang="en-US" sz="5634" u="none">
                <a:solidFill>
                  <a:srgbClr val="2834A6"/>
                </a:solidFill>
                <a:latin typeface="Wedges Bold"/>
              </a:rPr>
              <a:t>these!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699767" y="0"/>
            <a:ext cx="3226253" cy="25868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347529">
            <a:off x="5587647" y="520388"/>
            <a:ext cx="3824525" cy="119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8"/>
              </a:lnSpc>
            </a:pPr>
            <a:r>
              <a:rPr lang="en-US" sz="8928" spc="723">
                <a:solidFill>
                  <a:srgbClr val="FF9E5E"/>
                </a:solidFill>
                <a:latin typeface="Barlow SemiCondensed Bold Bold"/>
              </a:rPr>
              <a:t>CLEAN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66279" y="1548331"/>
            <a:ext cx="11755442" cy="88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12"/>
              </a:lnSpc>
              <a:spcBef>
                <a:spcPct val="0"/>
              </a:spcBef>
            </a:pPr>
            <a:r>
              <a:rPr lang="en-US" sz="5600" spc="56">
                <a:solidFill>
                  <a:srgbClr val="630872"/>
                </a:solidFill>
                <a:latin typeface="Wedges Bold"/>
              </a:rPr>
              <a:t>Let's prove our creativity!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9730">
            <a:off x="-306878" y="335066"/>
            <a:ext cx="3578561" cy="33052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4470">
            <a:off x="15488800" y="863390"/>
            <a:ext cx="1749346" cy="21718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6581" y="5884522"/>
            <a:ext cx="3226253" cy="25868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67322" y="5884522"/>
            <a:ext cx="2924547" cy="296224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51776" y="4439261"/>
            <a:ext cx="5537322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>
                    <a:alpha val="15686"/>
                  </a:srgbClr>
                </a:solidFill>
                <a:latin typeface="League Spartan"/>
              </a:rPr>
              <a:t>Clean your shoes.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0896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>
                    <a:alpha val="15686"/>
                  </a:srgbClr>
                </a:solidFill>
                <a:latin typeface="Wedges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6086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/>
                </a:solidFill>
                <a:latin typeface="Wedges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45604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>
                    <a:alpha val="15686"/>
                  </a:srgbClr>
                </a:solidFill>
                <a:latin typeface="Wedges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65506" y="4439261"/>
            <a:ext cx="5298781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/>
                </a:solidFill>
                <a:latin typeface="League Spartan"/>
              </a:rPr>
              <a:t>Describe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65024" y="4364989"/>
            <a:ext cx="5298781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>
                    <a:alpha val="15686"/>
                  </a:srgbClr>
                </a:solidFill>
                <a:latin typeface="League Spartan"/>
              </a:rPr>
              <a:t>A difficult task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166703" y="6713127"/>
            <a:ext cx="2413333" cy="24045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alphaModFix amt="16000"/>
          </a:blip>
          <a:srcRect/>
          <a:stretch>
            <a:fillRect/>
          </a:stretch>
        </p:blipFill>
        <p:spPr>
          <a:xfrm>
            <a:off x="14805284" y="6553985"/>
            <a:ext cx="1605351" cy="11558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166919">
            <a:off x="14854505" y="7825270"/>
            <a:ext cx="1330544" cy="219759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975839" y="5884522"/>
            <a:ext cx="1663259" cy="16572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78216" y="1910608"/>
            <a:ext cx="12931569" cy="646578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421" y="185110"/>
            <a:ext cx="13762907" cy="96121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3799">
            <a:off x="13179090" y="3812362"/>
            <a:ext cx="5071865" cy="4728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22012" t="12252" r="28806" b="19194"/>
          <a:stretch>
            <a:fillRect/>
          </a:stretch>
        </p:blipFill>
        <p:spPr>
          <a:xfrm>
            <a:off x="10282463" y="6314045"/>
            <a:ext cx="3726244" cy="34561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1193799">
            <a:off x="14033204" y="5157730"/>
            <a:ext cx="3376039" cy="200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>
                <a:solidFill>
                  <a:srgbClr val="2834A6"/>
                </a:solidFill>
                <a:latin typeface="Wedges Bold"/>
              </a:rPr>
              <a:t>Look at</a:t>
            </a:r>
          </a:p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 u="none">
                <a:solidFill>
                  <a:srgbClr val="2834A6"/>
                </a:solidFill>
                <a:latin typeface="Wedges Bold"/>
              </a:rPr>
              <a:t>these!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3135" y="4635922"/>
            <a:ext cx="10918159" cy="1540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519"/>
              </a:lnSpc>
            </a:pPr>
            <a:r>
              <a:rPr lang="en-US" sz="6499" spc="64">
                <a:solidFill>
                  <a:srgbClr val="630872"/>
                </a:solidFill>
                <a:latin typeface="League Spartan"/>
              </a:rPr>
              <a:t>He looked up. The sun ...</a:t>
            </a:r>
          </a:p>
        </p:txBody>
      </p:sp>
      <p:sp>
        <p:nvSpPr>
          <p:cNvPr id="7" name="TextBox 7"/>
          <p:cNvSpPr txBox="1"/>
          <p:nvPr/>
        </p:nvSpPr>
        <p:spPr>
          <a:xfrm rot="-347529">
            <a:off x="5586423" y="618825"/>
            <a:ext cx="3824525" cy="952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7128" spc="577">
                <a:solidFill>
                  <a:srgbClr val="FF9E5E"/>
                </a:solidFill>
                <a:latin typeface="Barlow SemiCondensed Bold Bold"/>
              </a:rPr>
              <a:t>THE SUN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904198" y="295516"/>
            <a:ext cx="2553945" cy="25868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23135" y="2973160"/>
            <a:ext cx="11370518" cy="96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101074"/>
                </a:solidFill>
                <a:latin typeface="ABeeZee Bold"/>
              </a:rPr>
              <a:t>Task 2: Complete the following.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421" y="185110"/>
            <a:ext cx="13762907" cy="96121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3799">
            <a:off x="13179090" y="3812362"/>
            <a:ext cx="5071865" cy="4728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22012" t="12252" r="28806" b="19194"/>
          <a:stretch>
            <a:fillRect/>
          </a:stretch>
        </p:blipFill>
        <p:spPr>
          <a:xfrm>
            <a:off x="10282463" y="6314045"/>
            <a:ext cx="3726244" cy="34561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1193799">
            <a:off x="14033204" y="5157730"/>
            <a:ext cx="3376039" cy="200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>
                <a:solidFill>
                  <a:srgbClr val="2834A6"/>
                </a:solidFill>
                <a:latin typeface="Wedges Bold"/>
              </a:rPr>
              <a:t>Look at</a:t>
            </a:r>
          </a:p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 u="none">
                <a:solidFill>
                  <a:srgbClr val="2834A6"/>
                </a:solidFill>
                <a:latin typeface="Wedges Bold"/>
              </a:rPr>
              <a:t>these!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1421" y="2945269"/>
            <a:ext cx="12150478" cy="685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52"/>
              </a:lnSpc>
            </a:pPr>
            <a:r>
              <a:rPr lang="en-US" sz="4400" spc="44">
                <a:solidFill>
                  <a:srgbClr val="630872"/>
                </a:solidFill>
                <a:latin typeface="League Spartan"/>
              </a:rPr>
              <a:t>      He looked up. The sun ...</a:t>
            </a:r>
          </a:p>
          <a:p>
            <a:pPr marL="949961" lvl="1" indent="-474980">
              <a:lnSpc>
                <a:spcPts val="9152"/>
              </a:lnSpc>
              <a:buFont typeface="Arial"/>
              <a:buChar char="•"/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 The sun was engulfed by the clouds.</a:t>
            </a:r>
          </a:p>
          <a:p>
            <a:pPr marL="949961" lvl="1" indent="-474980">
              <a:lnSpc>
                <a:spcPts val="9152"/>
              </a:lnSpc>
              <a:buFont typeface="Arial"/>
              <a:buChar char="•"/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 The sun was shining with all its might to make its presence felt.</a:t>
            </a:r>
          </a:p>
          <a:p>
            <a:pPr marL="949961" lvl="1" indent="-474980">
              <a:lnSpc>
                <a:spcPts val="9152"/>
              </a:lnSpc>
              <a:buFont typeface="Arial"/>
              <a:buChar char="•"/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 The sun dominated the sky.</a:t>
            </a:r>
          </a:p>
          <a:p>
            <a:pPr marL="949961" lvl="1" indent="-474980">
              <a:lnSpc>
                <a:spcPts val="9152"/>
              </a:lnSpc>
              <a:buFont typeface="Arial"/>
              <a:buChar char="•"/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 The sun was crimson.</a:t>
            </a:r>
          </a:p>
        </p:txBody>
      </p:sp>
      <p:sp>
        <p:nvSpPr>
          <p:cNvPr id="7" name="TextBox 7"/>
          <p:cNvSpPr txBox="1"/>
          <p:nvPr/>
        </p:nvSpPr>
        <p:spPr>
          <a:xfrm rot="-347529">
            <a:off x="5586423" y="618825"/>
            <a:ext cx="3824525" cy="952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7128" spc="577">
                <a:solidFill>
                  <a:srgbClr val="FF9E5E"/>
                </a:solidFill>
                <a:latin typeface="Barlow SemiCondensed Bold Bold"/>
              </a:rPr>
              <a:t>THE SUN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904198" y="295516"/>
            <a:ext cx="2553945" cy="25868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525911" y="2474651"/>
            <a:ext cx="1645593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101074"/>
                </a:solidFill>
                <a:latin typeface="League Spartan"/>
              </a:rPr>
              <a:t>part 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421" y="185110"/>
            <a:ext cx="13762907" cy="96121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3799">
            <a:off x="13179090" y="3812362"/>
            <a:ext cx="5071865" cy="4728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22012" t="12252" r="28806" b="19194"/>
          <a:stretch>
            <a:fillRect/>
          </a:stretch>
        </p:blipFill>
        <p:spPr>
          <a:xfrm>
            <a:off x="11062978" y="7037983"/>
            <a:ext cx="2945729" cy="273220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1193799">
            <a:off x="14033204" y="5157730"/>
            <a:ext cx="3376039" cy="200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>
                <a:solidFill>
                  <a:srgbClr val="2834A6"/>
                </a:solidFill>
                <a:latin typeface="Wedges Bold"/>
              </a:rPr>
              <a:t>Look at</a:t>
            </a:r>
          </a:p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 u="none">
                <a:solidFill>
                  <a:srgbClr val="2834A6"/>
                </a:solidFill>
                <a:latin typeface="Wedges Bold"/>
              </a:rPr>
              <a:t>these!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945269"/>
            <a:ext cx="11971885" cy="685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52"/>
              </a:lnSpc>
            </a:pPr>
            <a:r>
              <a:rPr lang="en-US" sz="4400" spc="44">
                <a:solidFill>
                  <a:srgbClr val="630872"/>
                </a:solidFill>
                <a:latin typeface="League Spartan"/>
              </a:rPr>
              <a:t>      He looked up. The sun ...</a:t>
            </a:r>
          </a:p>
          <a:p>
            <a:pPr>
              <a:lnSpc>
                <a:spcPts val="9152"/>
              </a:lnSpc>
            </a:pPr>
            <a:r>
              <a:rPr lang="en-US" sz="4400" spc="44">
                <a:solidFill>
                  <a:srgbClr val="630872"/>
                </a:solidFill>
                <a:latin typeface="League Spartan"/>
              </a:rPr>
              <a:t>5</a:t>
            </a:r>
            <a:r>
              <a:rPr lang="en-US" sz="4400" spc="44">
                <a:solidFill>
                  <a:srgbClr val="701E37"/>
                </a:solidFill>
                <a:latin typeface="League Spartan"/>
              </a:rPr>
              <a:t>.</a:t>
            </a:r>
            <a:r>
              <a:rPr lang="en-US" sz="4400" spc="44">
                <a:solidFill>
                  <a:srgbClr val="630872"/>
                </a:solidFill>
                <a:latin typeface="League Spartan"/>
              </a:rPr>
              <a:t> </a:t>
            </a:r>
            <a:r>
              <a:rPr lang="en-US" sz="4400" spc="44">
                <a:solidFill>
                  <a:srgbClr val="2834A6"/>
                </a:solidFill>
                <a:latin typeface="League Spartan"/>
              </a:rPr>
              <a:t>The sun in all its effulgence chased away the darkness.</a:t>
            </a:r>
          </a:p>
          <a:p>
            <a:pPr>
              <a:lnSpc>
                <a:spcPts val="9152"/>
              </a:lnSpc>
            </a:pPr>
            <a:r>
              <a:rPr lang="en-US" sz="4400" spc="44">
                <a:solidFill>
                  <a:srgbClr val="701E37"/>
                </a:solidFill>
                <a:latin typeface="League Spartan"/>
              </a:rPr>
              <a:t>6.</a:t>
            </a:r>
            <a:r>
              <a:rPr lang="en-US" sz="4400" spc="44">
                <a:solidFill>
                  <a:srgbClr val="2834A6"/>
                </a:solidFill>
                <a:latin typeface="League Spartan"/>
              </a:rPr>
              <a:t> The sun broke the clouds into different shapes and figures. </a:t>
            </a:r>
          </a:p>
          <a:p>
            <a:pPr>
              <a:lnSpc>
                <a:spcPts val="9152"/>
              </a:lnSpc>
            </a:pPr>
            <a:r>
              <a:rPr lang="en-US" sz="4400" spc="44">
                <a:solidFill>
                  <a:srgbClr val="701E37"/>
                </a:solidFill>
                <a:latin typeface="League Spartan"/>
              </a:rPr>
              <a:t>7.</a:t>
            </a:r>
            <a:r>
              <a:rPr lang="en-US" sz="4400" spc="44">
                <a:solidFill>
                  <a:srgbClr val="2834A6"/>
                </a:solidFill>
                <a:latin typeface="League Spartan"/>
              </a:rPr>
              <a:t> The sun was delicious.</a:t>
            </a:r>
          </a:p>
        </p:txBody>
      </p:sp>
      <p:sp>
        <p:nvSpPr>
          <p:cNvPr id="7" name="TextBox 7"/>
          <p:cNvSpPr txBox="1"/>
          <p:nvPr/>
        </p:nvSpPr>
        <p:spPr>
          <a:xfrm rot="-347529">
            <a:off x="5586423" y="618825"/>
            <a:ext cx="3824525" cy="952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7128" spc="577">
                <a:solidFill>
                  <a:srgbClr val="FF9E5E"/>
                </a:solidFill>
                <a:latin typeface="Barlow SemiCondensed Bold Bold"/>
              </a:rPr>
              <a:t>THE SUN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904198" y="295516"/>
            <a:ext cx="2553945" cy="25868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430959" y="2474651"/>
            <a:ext cx="1835497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101074"/>
                </a:solidFill>
                <a:latin typeface="League Spartan"/>
              </a:rPr>
              <a:t>part 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66279" y="1548331"/>
            <a:ext cx="11755442" cy="88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12"/>
              </a:lnSpc>
              <a:spcBef>
                <a:spcPct val="0"/>
              </a:spcBef>
            </a:pPr>
            <a:r>
              <a:rPr lang="en-US" sz="5600" spc="56">
                <a:solidFill>
                  <a:srgbClr val="630872"/>
                </a:solidFill>
                <a:latin typeface="Wedges Bold"/>
              </a:rPr>
              <a:t>Let's prove our creativity!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9730">
            <a:off x="-306878" y="335066"/>
            <a:ext cx="3578561" cy="33052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4470">
            <a:off x="15488800" y="863390"/>
            <a:ext cx="1749346" cy="21718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1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6581" y="5884522"/>
            <a:ext cx="3226253" cy="25868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17000"/>
          </a:blip>
          <a:srcRect/>
          <a:stretch>
            <a:fillRect/>
          </a:stretch>
        </p:blipFill>
        <p:spPr>
          <a:xfrm>
            <a:off x="7967322" y="5884522"/>
            <a:ext cx="2924547" cy="296224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51776" y="4439261"/>
            <a:ext cx="5537322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>
                    <a:alpha val="16863"/>
                  </a:srgbClr>
                </a:solidFill>
                <a:latin typeface="League Spartan"/>
              </a:rPr>
              <a:t>Clean your shoes.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0896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>
                    <a:alpha val="16863"/>
                  </a:srgbClr>
                </a:solidFill>
                <a:latin typeface="Wedges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6086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>
                    <a:alpha val="16863"/>
                  </a:srgbClr>
                </a:solidFill>
                <a:latin typeface="Wedges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45604" y="3238878"/>
            <a:ext cx="937622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9"/>
              </a:lnSpc>
              <a:spcBef>
                <a:spcPct val="0"/>
              </a:spcBef>
            </a:pPr>
            <a:r>
              <a:rPr lang="en-US" sz="3999" spc="-79">
                <a:solidFill>
                  <a:srgbClr val="2834A6"/>
                </a:solidFill>
                <a:latin typeface="Wedges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65506" y="4439261"/>
            <a:ext cx="5298781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>
                    <a:alpha val="16863"/>
                  </a:srgbClr>
                </a:solidFill>
                <a:latin typeface="League Spartan"/>
              </a:rPr>
              <a:t>Describe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65024" y="4364989"/>
            <a:ext cx="5298781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spc="45">
                <a:solidFill>
                  <a:srgbClr val="101074"/>
                </a:solidFill>
                <a:latin typeface="League Spartan"/>
              </a:rPr>
              <a:t>A difficult task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166703" y="5884522"/>
            <a:ext cx="5472394" cy="4048208"/>
            <a:chOff x="0" y="0"/>
            <a:chExt cx="7296526" cy="5397611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1104807"/>
              <a:ext cx="3217777" cy="320607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3518108" y="892617"/>
              <a:ext cx="2140467" cy="154113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166919">
              <a:off x="3583736" y="2587664"/>
              <a:ext cx="1774059" cy="293012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78848" y="0"/>
              <a:ext cx="2217678" cy="22096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421" y="185110"/>
            <a:ext cx="13762907" cy="96121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3799">
            <a:off x="13179090" y="3812362"/>
            <a:ext cx="5071865" cy="4728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22012" t="12252" r="28806" b="19194"/>
          <a:stretch>
            <a:fillRect/>
          </a:stretch>
        </p:blipFill>
        <p:spPr>
          <a:xfrm>
            <a:off x="10907155" y="7071146"/>
            <a:ext cx="3467173" cy="32158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1193799">
            <a:off x="14248226" y="5295336"/>
            <a:ext cx="3376039" cy="200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>
                <a:solidFill>
                  <a:srgbClr val="2834A6"/>
                </a:solidFill>
                <a:latin typeface="Wedges Bold"/>
              </a:rPr>
              <a:t>Look at</a:t>
            </a:r>
          </a:p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 u="none">
                <a:solidFill>
                  <a:srgbClr val="2834A6"/>
                </a:solidFill>
                <a:latin typeface="Wedges Bold"/>
              </a:rPr>
              <a:t>these!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48694" y="4777466"/>
            <a:ext cx="11205558" cy="153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95"/>
              </a:lnSpc>
            </a:pPr>
            <a:r>
              <a:rPr lang="en-US" sz="6599" spc="65">
                <a:solidFill>
                  <a:srgbClr val="2834A6"/>
                </a:solidFill>
                <a:latin typeface="League Spartan"/>
              </a:rPr>
              <a:t>It was a difficult task.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374490" y="0"/>
            <a:ext cx="3913510" cy="2895022"/>
            <a:chOff x="0" y="0"/>
            <a:chExt cx="5218013" cy="386002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790088"/>
              <a:ext cx="2301150" cy="229278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515928" y="638343"/>
              <a:ext cx="1530727" cy="1102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4166919">
              <a:off x="2562861" y="1850533"/>
              <a:ext cx="1268695" cy="209544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3632070" y="0"/>
              <a:ext cx="1585943" cy="1580176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848694" y="2542658"/>
            <a:ext cx="12160013" cy="138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spc="427">
                <a:solidFill>
                  <a:srgbClr val="630872"/>
                </a:solidFill>
                <a:latin typeface="League Spartan"/>
              </a:rPr>
              <a:t>Task 3: Convey the following message using an "as...as..." structure. </a:t>
            </a:r>
          </a:p>
        </p:txBody>
      </p:sp>
      <p:sp>
        <p:nvSpPr>
          <p:cNvPr id="13" name="TextBox 13"/>
          <p:cNvSpPr txBox="1"/>
          <p:nvPr/>
        </p:nvSpPr>
        <p:spPr>
          <a:xfrm rot="-347529">
            <a:off x="5466592" y="751187"/>
            <a:ext cx="4032183" cy="77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8"/>
              </a:lnSpc>
            </a:pPr>
            <a:r>
              <a:rPr lang="en-US" sz="5828" spc="646">
                <a:solidFill>
                  <a:srgbClr val="FF9E5E"/>
                </a:solidFill>
                <a:latin typeface="Barlow SemiCondensed Bold Bold"/>
              </a:rPr>
              <a:t>DIFFICULT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421" y="185110"/>
            <a:ext cx="13762907" cy="96121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3799">
            <a:off x="13179090" y="3812362"/>
            <a:ext cx="5071865" cy="4728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22012" t="12252" r="28806" b="19194"/>
          <a:stretch>
            <a:fillRect/>
          </a:stretch>
        </p:blipFill>
        <p:spPr>
          <a:xfrm>
            <a:off x="10907155" y="7071146"/>
            <a:ext cx="3467173" cy="32158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1193799">
            <a:off x="14248226" y="5295336"/>
            <a:ext cx="3376039" cy="200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>
                <a:solidFill>
                  <a:srgbClr val="2834A6"/>
                </a:solidFill>
                <a:latin typeface="Wedges Bold"/>
              </a:rPr>
              <a:t>Look at</a:t>
            </a:r>
          </a:p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 u="none">
                <a:solidFill>
                  <a:srgbClr val="2834A6"/>
                </a:solidFill>
                <a:latin typeface="Wedges Bold"/>
              </a:rPr>
              <a:t>these!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48393"/>
            <a:ext cx="11205558" cy="673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>
              <a:lnSpc>
                <a:spcPts val="9064"/>
              </a:lnSpc>
              <a:buFont typeface="Arial"/>
              <a:buChar char="•"/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 It was like climbing Mount Everest without oxygen.</a:t>
            </a:r>
          </a:p>
          <a:p>
            <a:pPr marL="949961" lvl="1" indent="-474980">
              <a:lnSpc>
                <a:spcPts val="9064"/>
              </a:lnSpc>
              <a:buFont typeface="Arial"/>
              <a:buChar char="•"/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 It was like swimming with sharks without being eaten alive.</a:t>
            </a:r>
          </a:p>
          <a:p>
            <a:pPr marL="949961" lvl="1" indent="-474980">
              <a:lnSpc>
                <a:spcPts val="9064"/>
              </a:lnSpc>
              <a:buFont typeface="Arial"/>
              <a:buChar char="•"/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 It was like emptying an ocean with a teaspoon.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374490" y="0"/>
            <a:ext cx="3913510" cy="2895022"/>
            <a:chOff x="0" y="0"/>
            <a:chExt cx="5218013" cy="386002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790088"/>
              <a:ext cx="2301150" cy="229278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515928" y="638343"/>
              <a:ext cx="1530727" cy="1102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4166919">
              <a:off x="2562861" y="1850533"/>
              <a:ext cx="1268695" cy="209544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3632070" y="0"/>
              <a:ext cx="1585943" cy="1580176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2525911" y="2474651"/>
            <a:ext cx="1645593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101074"/>
                </a:solidFill>
                <a:latin typeface="League Spartan"/>
              </a:rPr>
              <a:t>part 1</a:t>
            </a:r>
          </a:p>
        </p:txBody>
      </p:sp>
      <p:sp>
        <p:nvSpPr>
          <p:cNvPr id="13" name="TextBox 13"/>
          <p:cNvSpPr txBox="1"/>
          <p:nvPr/>
        </p:nvSpPr>
        <p:spPr>
          <a:xfrm rot="-347529">
            <a:off x="5466592" y="751187"/>
            <a:ext cx="4032183" cy="77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8"/>
              </a:lnSpc>
            </a:pPr>
            <a:r>
              <a:rPr lang="en-US" sz="5828" spc="646">
                <a:solidFill>
                  <a:srgbClr val="FF9E5E"/>
                </a:solidFill>
                <a:latin typeface="Barlow SemiCondensed Bold Bold"/>
              </a:rPr>
              <a:t>DIFFICULT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421" y="185110"/>
            <a:ext cx="13762907" cy="96121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93799">
            <a:off x="13179090" y="3812362"/>
            <a:ext cx="5071865" cy="4728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22012" t="12252" r="28806" b="19194"/>
          <a:stretch>
            <a:fillRect/>
          </a:stretch>
        </p:blipFill>
        <p:spPr>
          <a:xfrm>
            <a:off x="10907155" y="7071146"/>
            <a:ext cx="3467173" cy="32158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1193799">
            <a:off x="14248226" y="5295336"/>
            <a:ext cx="3376039" cy="200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>
                <a:solidFill>
                  <a:srgbClr val="2834A6"/>
                </a:solidFill>
                <a:latin typeface="Wedges Bold"/>
              </a:rPr>
              <a:t>Look at</a:t>
            </a:r>
          </a:p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en-US" sz="6300" u="none">
                <a:solidFill>
                  <a:srgbClr val="2834A6"/>
                </a:solidFill>
                <a:latin typeface="Wedges Bold"/>
              </a:rPr>
              <a:t>these!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48393"/>
            <a:ext cx="11205558" cy="673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64"/>
              </a:lnSpc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4. It was like filling a bucket with water using a sieve.</a:t>
            </a:r>
          </a:p>
          <a:p>
            <a:pPr>
              <a:lnSpc>
                <a:spcPts val="9064"/>
              </a:lnSpc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5. It was like trying to put the toothpaste back in the tube.</a:t>
            </a:r>
          </a:p>
          <a:p>
            <a:pPr>
              <a:lnSpc>
                <a:spcPts val="9064"/>
              </a:lnSpc>
            </a:pPr>
            <a:r>
              <a:rPr lang="en-US" sz="4400" spc="44">
                <a:solidFill>
                  <a:srgbClr val="2834A6"/>
                </a:solidFill>
                <a:latin typeface="League Spartan"/>
              </a:rPr>
              <a:t>6. It was like looking for a needle in a haystack.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644885" y="0"/>
            <a:ext cx="3643115" cy="2694997"/>
            <a:chOff x="0" y="0"/>
            <a:chExt cx="4857486" cy="359332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735499"/>
              <a:ext cx="2142158" cy="213436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342095" y="594238"/>
              <a:ext cx="1424965" cy="102597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4166919">
              <a:off x="2385786" y="1722675"/>
              <a:ext cx="1181037" cy="195066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3381120" y="0"/>
              <a:ext cx="1476366" cy="1470997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 rot="-347529">
            <a:off x="5466592" y="751187"/>
            <a:ext cx="4032183" cy="77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8"/>
              </a:lnSpc>
            </a:pPr>
            <a:r>
              <a:rPr lang="en-US" sz="5828" spc="646">
                <a:solidFill>
                  <a:srgbClr val="FF9E5E"/>
                </a:solidFill>
                <a:latin typeface="Barlow SemiCondensed Bold Bold"/>
              </a:rPr>
              <a:t>DIFFICULT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30959" y="2474651"/>
            <a:ext cx="1835497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101074"/>
                </a:solidFill>
                <a:latin typeface="League Spartan"/>
              </a:rPr>
              <a:t>part 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12115"/>
            <a:ext cx="18288000" cy="129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>
                <a:solidFill>
                  <a:srgbClr val="9512AB"/>
                </a:solidFill>
                <a:latin typeface="Canva Sans Bold"/>
              </a:rPr>
              <a:t>Some additional ideas/activities.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948810"/>
            <a:ext cx="18288000" cy="739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1400" lvl="1" indent="-755700">
              <a:lnSpc>
                <a:spcPts val="9800"/>
              </a:lnSpc>
              <a:buFont typeface="Arial"/>
              <a:buChar char="•"/>
            </a:pPr>
            <a:r>
              <a:rPr lang="en-US" sz="7000">
                <a:solidFill>
                  <a:srgbClr val="091589"/>
                </a:solidFill>
                <a:latin typeface="Canva Sans Bold"/>
              </a:rPr>
              <a:t>A dog was barking while chewing bark.</a:t>
            </a:r>
          </a:p>
          <a:p>
            <a:pPr marL="1511400" lvl="1" indent="-755700">
              <a:lnSpc>
                <a:spcPts val="9800"/>
              </a:lnSpc>
              <a:buFont typeface="Arial"/>
              <a:buChar char="•"/>
            </a:pPr>
            <a:r>
              <a:rPr lang="en-US" sz="7000">
                <a:solidFill>
                  <a:srgbClr val="091589"/>
                </a:solidFill>
                <a:latin typeface="Canva Sans Bold"/>
              </a:rPr>
              <a:t>He writes with his right hand.</a:t>
            </a:r>
          </a:p>
          <a:p>
            <a:pPr marL="1511400" lvl="1" indent="-755700">
              <a:lnSpc>
                <a:spcPts val="9800"/>
              </a:lnSpc>
              <a:buFont typeface="Arial"/>
              <a:buChar char="•"/>
            </a:pPr>
            <a:r>
              <a:rPr lang="en-US" sz="7000">
                <a:solidFill>
                  <a:srgbClr val="091589"/>
                </a:solidFill>
                <a:latin typeface="Canva Sans Bold"/>
              </a:rPr>
              <a:t>She left, and then only he was left.</a:t>
            </a:r>
          </a:p>
          <a:p>
            <a:pPr marL="1511400" lvl="1" indent="-755700">
              <a:lnSpc>
                <a:spcPts val="9800"/>
              </a:lnSpc>
              <a:buFont typeface="Arial"/>
              <a:buChar char="•"/>
            </a:pPr>
            <a:r>
              <a:rPr lang="en-US" sz="7000">
                <a:solidFill>
                  <a:srgbClr val="091589"/>
                </a:solidFill>
                <a:latin typeface="Canva Sans Bold"/>
              </a:rPr>
              <a:t>They are like two peas in a pod.</a:t>
            </a:r>
          </a:p>
          <a:p>
            <a:pPr marL="1511400" lvl="1" indent="-755700">
              <a:lnSpc>
                <a:spcPts val="9800"/>
              </a:lnSpc>
              <a:buFont typeface="Arial"/>
              <a:buChar char="•"/>
            </a:pPr>
            <a:r>
              <a:rPr lang="en-US" sz="7000">
                <a:solidFill>
                  <a:srgbClr val="091589"/>
                </a:solidFill>
                <a:latin typeface="Canva Sans Bold"/>
              </a:rPr>
              <a:t>He was alarmed, scared and terrified.</a:t>
            </a:r>
          </a:p>
          <a:p>
            <a:pPr marL="1511400" lvl="1" indent="-755700">
              <a:lnSpc>
                <a:spcPts val="9800"/>
              </a:lnSpc>
              <a:buFont typeface="Arial"/>
              <a:buChar char="•"/>
            </a:pPr>
            <a:r>
              <a:rPr lang="en-US" sz="7000">
                <a:solidFill>
                  <a:srgbClr val="091589"/>
                </a:solidFill>
                <a:latin typeface="Canva Sans Bold"/>
              </a:rPr>
              <a:t>You can crawl, leap, march, or skip.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93065"/>
            <a:ext cx="18288000" cy="140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8200">
                <a:solidFill>
                  <a:srgbClr val="9512AB"/>
                </a:solidFill>
                <a:latin typeface="Canva Sans Bold"/>
              </a:rPr>
              <a:t>&amp; some more...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958335"/>
            <a:ext cx="18288000" cy="7161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en-US" sz="6800">
                <a:solidFill>
                  <a:srgbClr val="0D3D2F"/>
                </a:solidFill>
                <a:latin typeface="Canva Sans Bold"/>
              </a:rPr>
              <a:t>7. The tiny may float, the huge may sink.</a:t>
            </a:r>
          </a:p>
          <a:p>
            <a:pPr>
              <a:lnSpc>
                <a:spcPts val="9520"/>
              </a:lnSpc>
            </a:pPr>
            <a:r>
              <a:rPr lang="en-US" sz="6800">
                <a:solidFill>
                  <a:srgbClr val="0D3D2F"/>
                </a:solidFill>
                <a:latin typeface="Canva Sans Bold"/>
              </a:rPr>
              <a:t>8. There's a  bookshelf in the classroom.</a:t>
            </a:r>
          </a:p>
          <a:p>
            <a:pPr>
              <a:lnSpc>
                <a:spcPts val="9520"/>
              </a:lnSpc>
            </a:pPr>
            <a:r>
              <a:rPr lang="en-US" sz="6800">
                <a:solidFill>
                  <a:srgbClr val="0D3D2F"/>
                </a:solidFill>
                <a:latin typeface="Canva Sans Bold"/>
              </a:rPr>
              <a:t>9. He is pro-anti-internationalisationism.</a:t>
            </a:r>
          </a:p>
          <a:p>
            <a:pPr>
              <a:lnSpc>
                <a:spcPts val="9520"/>
              </a:lnSpc>
            </a:pPr>
            <a:r>
              <a:rPr lang="en-US" sz="6800">
                <a:solidFill>
                  <a:srgbClr val="0D3D2F"/>
                </a:solidFill>
                <a:latin typeface="Canva Sans Bold"/>
              </a:rPr>
              <a:t>10. The mind is an ocean.</a:t>
            </a:r>
          </a:p>
          <a:p>
            <a:pPr>
              <a:lnSpc>
                <a:spcPts val="9520"/>
              </a:lnSpc>
            </a:pPr>
            <a:r>
              <a:rPr lang="en-US" sz="6800">
                <a:solidFill>
                  <a:srgbClr val="0D3D2F"/>
                </a:solidFill>
                <a:latin typeface="Canva Sans Bold"/>
              </a:rPr>
              <a:t>11. Take off your shoes before the take-off. </a:t>
            </a:r>
          </a:p>
          <a:p>
            <a:pPr>
              <a:lnSpc>
                <a:spcPts val="9520"/>
              </a:lnSpc>
            </a:pPr>
            <a:r>
              <a:rPr lang="en-US" sz="6800">
                <a:solidFill>
                  <a:srgbClr val="0D3D2F"/>
                </a:solidFill>
                <a:latin typeface="Canva Sans Bold"/>
              </a:rPr>
              <a:t>12. ...then suddenly the penny dropped.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7327">
            <a:off x="420977" y="284964"/>
            <a:ext cx="13531121" cy="10652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21426">
            <a:off x="1843407" y="3700071"/>
            <a:ext cx="4859873" cy="5816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-647791">
            <a:off x="7936674" y="4137341"/>
            <a:ext cx="5722599" cy="28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430"/>
              </a:lnSpc>
              <a:spcBef>
                <a:spcPct val="0"/>
              </a:spcBef>
            </a:pPr>
            <a:r>
              <a:rPr lang="en-US" sz="9000" u="none" spc="-179">
                <a:solidFill>
                  <a:srgbClr val="2834A6"/>
                </a:solidFill>
                <a:latin typeface="Wedges Bold"/>
              </a:rPr>
              <a:t>Thank</a:t>
            </a:r>
          </a:p>
          <a:p>
            <a:pPr marL="0" lvl="0" indent="0">
              <a:lnSpc>
                <a:spcPts val="11430"/>
              </a:lnSpc>
              <a:spcBef>
                <a:spcPct val="0"/>
              </a:spcBef>
            </a:pPr>
            <a:r>
              <a:rPr lang="en-US" sz="9000" u="none" spc="-179">
                <a:solidFill>
                  <a:srgbClr val="2834A6"/>
                </a:solidFill>
                <a:latin typeface="Wedges Bold"/>
              </a:rPr>
              <a:t>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90109" y="9301162"/>
            <a:ext cx="1516919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919"/>
              </a:lnSpc>
              <a:spcBef>
                <a:spcPct val="0"/>
              </a:spcBef>
            </a:pPr>
            <a:r>
              <a:rPr lang="en-US" sz="4099">
                <a:solidFill>
                  <a:srgbClr val="101074"/>
                </a:solidFill>
                <a:latin typeface="ABeeZee"/>
              </a:rPr>
              <a:t>www.fluentLingua.com</a:t>
            </a:r>
          </a:p>
        </p:txBody>
      </p:sp>
      <p:sp>
        <p:nvSpPr>
          <p:cNvPr id="6" name="TextBox 6"/>
          <p:cNvSpPr txBox="1"/>
          <p:nvPr/>
        </p:nvSpPr>
        <p:spPr>
          <a:xfrm rot="-595671">
            <a:off x="1183339" y="2566803"/>
            <a:ext cx="4966393" cy="90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39"/>
              </a:lnSpc>
              <a:spcBef>
                <a:spcPct val="0"/>
              </a:spcBef>
            </a:pPr>
            <a:r>
              <a:rPr lang="en-US" sz="6839" spc="341">
                <a:solidFill>
                  <a:srgbClr val="FF32AF"/>
                </a:solidFill>
                <a:latin typeface="Shrikhand Bold"/>
              </a:rPr>
              <a:t>Goodbye</a:t>
            </a:r>
          </a:p>
        </p:txBody>
      </p:sp>
      <p:sp>
        <p:nvSpPr>
          <p:cNvPr id="7" name="TextBox 7"/>
          <p:cNvSpPr txBox="1"/>
          <p:nvPr/>
        </p:nvSpPr>
        <p:spPr>
          <a:xfrm rot="-600653">
            <a:off x="7148268" y="1739397"/>
            <a:ext cx="3471667" cy="241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20"/>
              </a:lnSpc>
            </a:pPr>
            <a:r>
              <a:rPr lang="en-US" sz="18120">
                <a:solidFill>
                  <a:srgbClr val="FF9E5E"/>
                </a:solidFill>
                <a:latin typeface="Barlow SemiCondensed Bold Bold"/>
              </a:rPr>
              <a:t>&amp;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56954">
            <a:off x="14377228" y="942157"/>
            <a:ext cx="344146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66279" y="1449144"/>
            <a:ext cx="11755442" cy="143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30"/>
              </a:lnSpc>
              <a:spcBef>
                <a:spcPct val="0"/>
              </a:spcBef>
            </a:pPr>
            <a:r>
              <a:rPr lang="en-US" sz="9000">
                <a:solidFill>
                  <a:srgbClr val="2834A6"/>
                </a:solidFill>
                <a:latin typeface="Wedges Bold"/>
              </a:rPr>
              <a:t>Contents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82403" y="3554473"/>
            <a:ext cx="15010550" cy="5951800"/>
            <a:chOff x="0" y="0"/>
            <a:chExt cx="20014066" cy="7935734"/>
          </a:xfrm>
        </p:grpSpPr>
        <p:grpSp>
          <p:nvGrpSpPr>
            <p:cNvPr id="4" name="Group 4"/>
            <p:cNvGrpSpPr/>
            <p:nvPr/>
          </p:nvGrpSpPr>
          <p:grpSpPr>
            <a:xfrm>
              <a:off x="630479" y="482296"/>
              <a:ext cx="494679" cy="409909"/>
              <a:chOff x="0" y="0"/>
              <a:chExt cx="113547" cy="9408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3547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13547" h="94089">
                    <a:moveTo>
                      <a:pt x="47045" y="0"/>
                    </a:moveTo>
                    <a:lnTo>
                      <a:pt x="66502" y="0"/>
                    </a:lnTo>
                    <a:cubicBezTo>
                      <a:pt x="92484" y="0"/>
                      <a:pt x="113547" y="21063"/>
                      <a:pt x="113547" y="47045"/>
                    </a:cubicBezTo>
                    <a:lnTo>
                      <a:pt x="113547" y="47045"/>
                    </a:lnTo>
                    <a:cubicBezTo>
                      <a:pt x="113547" y="73027"/>
                      <a:pt x="92484" y="94089"/>
                      <a:pt x="66502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759264" y="482296"/>
              <a:ext cx="599905" cy="409909"/>
              <a:chOff x="0" y="0"/>
              <a:chExt cx="137700" cy="940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980516" y="482296"/>
              <a:ext cx="599905" cy="409909"/>
              <a:chOff x="0" y="0"/>
              <a:chExt cx="137700" cy="9408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211081" y="482296"/>
              <a:ext cx="599905" cy="409909"/>
              <a:chOff x="0" y="0"/>
              <a:chExt cx="137700" cy="9408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5433948" y="482296"/>
              <a:ext cx="599905" cy="409909"/>
              <a:chOff x="0" y="0"/>
              <a:chExt cx="137700" cy="9408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6656815" y="482296"/>
              <a:ext cx="599905" cy="409909"/>
              <a:chOff x="0" y="0"/>
              <a:chExt cx="137700" cy="9408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7865522" y="482296"/>
              <a:ext cx="599905" cy="409909"/>
              <a:chOff x="0" y="0"/>
              <a:chExt cx="137700" cy="9408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9120254" y="482296"/>
              <a:ext cx="599905" cy="409909"/>
              <a:chOff x="0" y="0"/>
              <a:chExt cx="137700" cy="9408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0343121" y="482296"/>
              <a:ext cx="599905" cy="409909"/>
              <a:chOff x="0" y="0"/>
              <a:chExt cx="137700" cy="9408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1576918" y="482296"/>
              <a:ext cx="599905" cy="409909"/>
              <a:chOff x="0" y="0"/>
              <a:chExt cx="137700" cy="9408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801325" y="482296"/>
              <a:ext cx="599905" cy="409909"/>
              <a:chOff x="0" y="0"/>
              <a:chExt cx="137700" cy="9408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4033045" y="482296"/>
              <a:ext cx="599905" cy="409909"/>
              <a:chOff x="0" y="0"/>
              <a:chExt cx="137700" cy="9408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5255911" y="482296"/>
              <a:ext cx="599905" cy="409909"/>
              <a:chOff x="0" y="0"/>
              <a:chExt cx="137700" cy="9408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6478778" y="482296"/>
              <a:ext cx="599905" cy="409909"/>
              <a:chOff x="0" y="0"/>
              <a:chExt cx="137700" cy="94089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7712574" y="482296"/>
              <a:ext cx="599905" cy="409909"/>
              <a:chOff x="0" y="0"/>
              <a:chExt cx="137700" cy="94089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37700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37700" h="94089">
                    <a:moveTo>
                      <a:pt x="47045" y="0"/>
                    </a:moveTo>
                    <a:lnTo>
                      <a:pt x="90656" y="0"/>
                    </a:lnTo>
                    <a:cubicBezTo>
                      <a:pt x="116638" y="0"/>
                      <a:pt x="137700" y="21063"/>
                      <a:pt x="137700" y="47045"/>
                    </a:cubicBezTo>
                    <a:lnTo>
                      <a:pt x="137700" y="47045"/>
                    </a:lnTo>
                    <a:cubicBezTo>
                      <a:pt x="137700" y="73027"/>
                      <a:pt x="116638" y="94089"/>
                      <a:pt x="90656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8945835" y="482296"/>
              <a:ext cx="490614" cy="409909"/>
              <a:chOff x="0" y="0"/>
              <a:chExt cx="112614" cy="94089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12614" cy="94089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94089">
                    <a:moveTo>
                      <a:pt x="47045" y="0"/>
                    </a:moveTo>
                    <a:lnTo>
                      <a:pt x="65569" y="0"/>
                    </a:lnTo>
                    <a:cubicBezTo>
                      <a:pt x="91551" y="0"/>
                      <a:pt x="112614" y="21063"/>
                      <a:pt x="112614" y="47045"/>
                    </a:cubicBezTo>
                    <a:lnTo>
                      <a:pt x="112614" y="47045"/>
                    </a:lnTo>
                    <a:cubicBezTo>
                      <a:pt x="112614" y="73027"/>
                      <a:pt x="91551" y="94089"/>
                      <a:pt x="65569" y="94089"/>
                    </a:cubicBezTo>
                    <a:lnTo>
                      <a:pt x="47045" y="94089"/>
                    </a:lnTo>
                    <a:cubicBezTo>
                      <a:pt x="21063" y="94089"/>
                      <a:pt x="0" y="73027"/>
                      <a:pt x="0" y="47045"/>
                    </a:cubicBezTo>
                    <a:lnTo>
                      <a:pt x="0" y="47045"/>
                    </a:lnTo>
                    <a:cubicBezTo>
                      <a:pt x="0" y="21063"/>
                      <a:pt x="21063" y="0"/>
                      <a:pt x="470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0" y="0"/>
              <a:ext cx="20014066" cy="7701953"/>
              <a:chOff x="0" y="0"/>
              <a:chExt cx="4593962" cy="1767881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4593962" cy="1767881"/>
              </a:xfrm>
              <a:custGeom>
                <a:avLst/>
                <a:gdLst/>
                <a:ahLst/>
                <a:cxnLst/>
                <a:rect l="l" t="t" r="r" b="b"/>
                <a:pathLst>
                  <a:path w="4593962" h="1767881">
                    <a:moveTo>
                      <a:pt x="0" y="0"/>
                    </a:moveTo>
                    <a:lnTo>
                      <a:pt x="4593962" y="0"/>
                    </a:lnTo>
                    <a:lnTo>
                      <a:pt x="4593962" y="1767881"/>
                    </a:lnTo>
                    <a:lnTo>
                      <a:pt x="0" y="176788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2834A6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4795" y="38396"/>
              <a:ext cx="19924476" cy="7897338"/>
            </a:xfrm>
            <a:prstGeom prst="rect">
              <a:avLst/>
            </a:prstGeom>
          </p:spPr>
        </p:pic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9730">
            <a:off x="-306878" y="335066"/>
            <a:ext cx="3578561" cy="3305289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470">
            <a:off x="15200857" y="1244390"/>
            <a:ext cx="1749346" cy="2171874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93564">
            <a:off x="12273826" y="5736875"/>
            <a:ext cx="5055767" cy="3566614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253209" y="6632843"/>
            <a:ext cx="1040888" cy="13651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10">
            <a:alphaModFix amt="71000"/>
          </a:blip>
          <a:srcRect/>
          <a:stretch>
            <a:fillRect/>
          </a:stretch>
        </p:blipFill>
        <p:spPr>
          <a:xfrm rot="-2488640">
            <a:off x="7954343" y="6331913"/>
            <a:ext cx="590229" cy="774071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11">
            <a:alphaModFix amt="67000"/>
          </a:blip>
          <a:srcRect/>
          <a:stretch>
            <a:fillRect/>
          </a:stretch>
        </p:blipFill>
        <p:spPr>
          <a:xfrm rot="993186">
            <a:off x="7235035" y="8110922"/>
            <a:ext cx="914500" cy="834481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5400000">
            <a:off x="9516682" y="6337210"/>
            <a:ext cx="745864" cy="978182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12"/>
          <a:srcRect r="44697"/>
          <a:stretch>
            <a:fillRect/>
          </a:stretch>
        </p:blipFill>
        <p:spPr>
          <a:xfrm>
            <a:off x="8545895" y="7997942"/>
            <a:ext cx="1262321" cy="850253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13">
            <a:alphaModFix amt="78000"/>
          </a:blip>
          <a:srcRect/>
          <a:stretch>
            <a:fillRect/>
          </a:stretch>
        </p:blipFill>
        <p:spPr>
          <a:xfrm>
            <a:off x="8126572" y="7007708"/>
            <a:ext cx="1050484" cy="718268"/>
          </a:xfrm>
          <a:prstGeom prst="rect">
            <a:avLst/>
          </a:prstGeom>
        </p:spPr>
      </p:pic>
      <p:sp>
        <p:nvSpPr>
          <p:cNvPr id="65" name="TextBox 65"/>
          <p:cNvSpPr txBox="1"/>
          <p:nvPr/>
        </p:nvSpPr>
        <p:spPr>
          <a:xfrm>
            <a:off x="1057739" y="4702345"/>
            <a:ext cx="4246772" cy="677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34"/>
              </a:lnSpc>
              <a:spcBef>
                <a:spcPct val="0"/>
              </a:spcBef>
            </a:pPr>
            <a:r>
              <a:rPr lang="en-US" sz="4200" spc="840">
                <a:solidFill>
                  <a:srgbClr val="701E37"/>
                </a:solidFill>
                <a:latin typeface="Garet ExtraBold Bold"/>
              </a:rPr>
              <a:t>MYTHS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656938" y="4702345"/>
            <a:ext cx="5321590" cy="677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34"/>
              </a:lnSpc>
              <a:spcBef>
                <a:spcPct val="0"/>
              </a:spcBef>
            </a:pPr>
            <a:r>
              <a:rPr lang="en-US" sz="4200" spc="840">
                <a:solidFill>
                  <a:srgbClr val="2834A6"/>
                </a:solidFill>
                <a:latin typeface="Garet ExtraBold Bold"/>
              </a:rPr>
              <a:t>ACTIVITIES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0978528" y="4702345"/>
            <a:ext cx="5798383" cy="677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34"/>
              </a:lnSpc>
              <a:spcBef>
                <a:spcPct val="0"/>
              </a:spcBef>
            </a:pPr>
            <a:r>
              <a:rPr lang="en-US" sz="4200" spc="840">
                <a:solidFill>
                  <a:srgbClr val="A6040D"/>
                </a:solidFill>
                <a:latin typeface="Garet ExtraBold Bold"/>
              </a:rPr>
              <a:t>DISCUSSION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482403" y="5802725"/>
            <a:ext cx="3418508" cy="1398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75"/>
              </a:lnSpc>
              <a:spcBef>
                <a:spcPct val="0"/>
              </a:spcBef>
            </a:pPr>
            <a:r>
              <a:rPr lang="en-US" sz="8799" spc="1759">
                <a:solidFill>
                  <a:srgbClr val="1E7057"/>
                </a:solidFill>
                <a:latin typeface="Wedges Bold"/>
              </a:rPr>
              <a:t>+...</a:t>
            </a:r>
          </a:p>
        </p:txBody>
      </p:sp>
      <p:sp>
        <p:nvSpPr>
          <p:cNvPr id="69" name="TextBox 69"/>
          <p:cNvSpPr txBox="1"/>
          <p:nvPr/>
        </p:nvSpPr>
        <p:spPr>
          <a:xfrm rot="-1178828">
            <a:off x="12491654" y="7339223"/>
            <a:ext cx="4442281" cy="647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0"/>
              </a:lnSpc>
            </a:pPr>
            <a:r>
              <a:rPr lang="en-US" sz="4870" spc="560">
                <a:solidFill>
                  <a:srgbClr val="9512AB"/>
                </a:solidFill>
                <a:latin typeface="Barlow SemiCondensed Bold Bold"/>
              </a:rPr>
              <a:t>ABANDON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50482" y="742950"/>
            <a:ext cx="7904068" cy="87716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92535">
            <a:off x="16590658" y="5472521"/>
            <a:ext cx="1527785" cy="17505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4224" y="2729868"/>
            <a:ext cx="8749776" cy="3789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</a:pPr>
            <a:r>
              <a:rPr lang="en-US" sz="7200" spc="612">
                <a:solidFill>
                  <a:srgbClr val="2834A6"/>
                </a:solidFill>
                <a:latin typeface="Wedges Bold"/>
              </a:rPr>
              <a:t>Please </a:t>
            </a:r>
            <a:r>
              <a:rPr lang="en-US" sz="7200" u="none" spc="612">
                <a:solidFill>
                  <a:srgbClr val="2834A6"/>
                </a:solidFill>
                <a:latin typeface="Wedges Bold"/>
              </a:rPr>
              <a:t>Get In Touch, will you?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43649" y="4343400"/>
            <a:ext cx="3575503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9"/>
              </a:lnSpc>
              <a:spcBef>
                <a:spcPct val="0"/>
              </a:spcBef>
            </a:pPr>
            <a:r>
              <a:rPr lang="en-US" sz="3099">
                <a:solidFill>
                  <a:srgbClr val="2834A6"/>
                </a:solidFill>
                <a:latin typeface="ABeeZee"/>
              </a:rPr>
              <a:t>fluentlingua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43649" y="5543550"/>
            <a:ext cx="4440214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9"/>
              </a:lnSpc>
              <a:spcBef>
                <a:spcPct val="0"/>
              </a:spcBef>
            </a:pPr>
            <a:r>
              <a:rPr lang="en-US" sz="3099">
                <a:solidFill>
                  <a:srgbClr val="2834A6"/>
                </a:solidFill>
                <a:latin typeface="ABeeZee"/>
              </a:rPr>
              <a:t>www.fluentlingua.com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43649" y="6743700"/>
            <a:ext cx="3575503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9"/>
              </a:lnSpc>
              <a:spcBef>
                <a:spcPct val="0"/>
              </a:spcBef>
            </a:pPr>
            <a:r>
              <a:rPr lang="en-US" sz="3099">
                <a:solidFill>
                  <a:srgbClr val="2834A6"/>
                </a:solidFill>
                <a:latin typeface="ABeeZee"/>
              </a:rPr>
              <a:t>9825442418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43649" y="1905051"/>
            <a:ext cx="5002228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19"/>
              </a:lnSpc>
              <a:spcBef>
                <a:spcPct val="0"/>
              </a:spcBef>
            </a:pPr>
            <a:r>
              <a:rPr lang="en-US" sz="3099">
                <a:solidFill>
                  <a:srgbClr val="2834A6"/>
                </a:solidFill>
                <a:latin typeface="ABeeZee"/>
              </a:rPr>
              <a:t>fluentlingua@gmail.com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43649" y="3114726"/>
            <a:ext cx="405765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19"/>
              </a:lnSpc>
              <a:spcBef>
                <a:spcPct val="0"/>
              </a:spcBef>
            </a:pPr>
            <a:r>
              <a:rPr lang="en-US" sz="3099">
                <a:solidFill>
                  <a:srgbClr val="2834A6"/>
                </a:solidFill>
                <a:latin typeface="ABeeZee"/>
              </a:rPr>
              <a:t>@fluentlingua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33693" y="2287760"/>
            <a:ext cx="1608040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9"/>
              </a:lnSpc>
              <a:spcBef>
                <a:spcPct val="0"/>
              </a:spcBef>
            </a:pPr>
            <a:r>
              <a:rPr lang="en-US" sz="2400" u="none">
                <a:solidFill>
                  <a:srgbClr val="2834A6"/>
                </a:solidFill>
                <a:latin typeface="Garet ExtraBold Bold"/>
              </a:rPr>
              <a:t>Email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76536" y="3505251"/>
            <a:ext cx="2722354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2834A6"/>
                </a:solidFill>
                <a:latin typeface="Garet ExtraBold"/>
              </a:rPr>
              <a:t>IG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76536" y="4705350"/>
            <a:ext cx="2722354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2834A6"/>
                </a:solidFill>
                <a:latin typeface="Garet ExtraBold"/>
              </a:rPr>
              <a:t>FB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76536" y="5905500"/>
            <a:ext cx="2722354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2834A6"/>
                </a:solidFill>
                <a:latin typeface="Garet ExtraBold"/>
              </a:rPr>
              <a:t>Website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76536" y="7105650"/>
            <a:ext cx="2722354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2834A6"/>
                </a:solidFill>
                <a:latin typeface="Garet ExtraBold"/>
              </a:rPr>
              <a:t>Phone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56954">
            <a:off x="3582637" y="6741449"/>
            <a:ext cx="3441469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69685">
            <a:off x="192707" y="220485"/>
            <a:ext cx="2209172" cy="19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421" y="185110"/>
            <a:ext cx="13762907" cy="96121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92065" y="341835"/>
            <a:ext cx="2824257" cy="258804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378627">
            <a:off x="5580611" y="732855"/>
            <a:ext cx="3824525" cy="850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8"/>
              </a:lnSpc>
            </a:pPr>
            <a:r>
              <a:rPr lang="en-US" sz="5400" spc="601" dirty="0" smtClean="0">
                <a:solidFill>
                  <a:srgbClr val="000000"/>
                </a:solidFill>
                <a:latin typeface="Barlow SemiCondensed Bold Bold"/>
              </a:rPr>
              <a:t>Let’s try!</a:t>
            </a:r>
            <a:endParaRPr lang="en-US" sz="5400" spc="601" dirty="0">
              <a:solidFill>
                <a:srgbClr val="000000"/>
              </a:solidFill>
              <a:latin typeface="Barlow SemiCondensed Bold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49087" y="8181579"/>
            <a:ext cx="1510213" cy="1375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29881"/>
            <a:ext cx="12801599" cy="61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3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6989" y="2632076"/>
            <a:ext cx="7367918" cy="73679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97863">
            <a:off x="7689866" y="2742681"/>
            <a:ext cx="5866657" cy="47999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838200"/>
            <a:ext cx="18288000" cy="179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630872"/>
                </a:solidFill>
                <a:latin typeface="Bitter Bold"/>
              </a:rPr>
              <a:t>The Goal of Communication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946340"/>
            <a:ext cx="8743990" cy="550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630872"/>
                </a:solidFill>
                <a:latin typeface="Bitter Bold"/>
              </a:rPr>
              <a:t>A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630872"/>
                </a:solidFill>
                <a:latin typeface="Bitter Bold"/>
              </a:rPr>
              <a:t>B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630872"/>
                </a:solidFill>
                <a:latin typeface="Bitter Bold"/>
              </a:rPr>
              <a:t>C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004133">
            <a:off x="7156070" y="4576747"/>
            <a:ext cx="6282787" cy="51404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177276">
            <a:off x="7443987" y="3738987"/>
            <a:ext cx="5929967" cy="48517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62546" y="337405"/>
            <a:ext cx="13762907" cy="96121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9243" y="385862"/>
            <a:ext cx="1504374" cy="15043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t="9475" b="9475"/>
          <a:stretch>
            <a:fillRect/>
          </a:stretch>
        </p:blipFill>
        <p:spPr>
          <a:xfrm rot="-426406">
            <a:off x="6405307" y="410290"/>
            <a:ext cx="2631071" cy="12368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644814" y="5895781"/>
            <a:ext cx="3035293" cy="40538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44986" y="3744719"/>
            <a:ext cx="13680468" cy="132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5"/>
              </a:lnSpc>
            </a:pPr>
            <a:r>
              <a:rPr lang="en-US" sz="7299" spc="72">
                <a:solidFill>
                  <a:srgbClr val="2834A6"/>
                </a:solidFill>
                <a:latin typeface="Comic Sans Bold"/>
              </a:rPr>
              <a:t>Some examples...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62546" y="2636681"/>
            <a:ext cx="13762907" cy="119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19"/>
              </a:lnSpc>
            </a:pPr>
            <a:r>
              <a:rPr lang="en-US" sz="7399">
                <a:solidFill>
                  <a:srgbClr val="9512AB"/>
                </a:solidFill>
                <a:latin typeface="Garet ExtraBold"/>
              </a:rPr>
              <a:t>Why this presentation?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62546" y="5285967"/>
            <a:ext cx="13680468" cy="356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60160" lvl="1" indent="-680080">
              <a:lnSpc>
                <a:spcPts val="9575"/>
              </a:lnSpc>
              <a:buFont typeface="Arial"/>
              <a:buChar char="•"/>
            </a:pPr>
            <a:r>
              <a:rPr lang="en-US" sz="6299" spc="62">
                <a:solidFill>
                  <a:srgbClr val="2834A6"/>
                </a:solidFill>
                <a:latin typeface="Comic Sans"/>
              </a:rPr>
              <a:t>While looking for a seat...</a:t>
            </a:r>
          </a:p>
          <a:p>
            <a:pPr marL="1360160" lvl="1" indent="-680080">
              <a:lnSpc>
                <a:spcPts val="9575"/>
              </a:lnSpc>
              <a:buFont typeface="Arial"/>
              <a:buChar char="•"/>
            </a:pPr>
            <a:r>
              <a:rPr lang="en-US" sz="6299" spc="62">
                <a:solidFill>
                  <a:srgbClr val="2834A6"/>
                </a:solidFill>
                <a:latin typeface="Comic Sans"/>
              </a:rPr>
              <a:t>While congratulating...</a:t>
            </a:r>
          </a:p>
          <a:p>
            <a:pPr marL="1360160" lvl="1" indent="-680080">
              <a:lnSpc>
                <a:spcPts val="9575"/>
              </a:lnSpc>
              <a:buFont typeface="Arial"/>
              <a:buChar char="•"/>
            </a:pPr>
            <a:r>
              <a:rPr lang="en-US" sz="6299" spc="62">
                <a:solidFill>
                  <a:srgbClr val="2834A6"/>
                </a:solidFill>
                <a:latin typeface="Comic Sans"/>
              </a:rPr>
              <a:t>While introducing...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9086" y="148603"/>
            <a:ext cx="16000214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 dirty="0" smtClean="0">
                <a:solidFill>
                  <a:srgbClr val="101074"/>
                </a:solidFill>
                <a:latin typeface="Canva Sans Bold"/>
              </a:rPr>
              <a:t>Let’s speak the following words.</a:t>
            </a:r>
            <a:endParaRPr lang="en-US" sz="5100" dirty="0">
              <a:solidFill>
                <a:srgbClr val="101074"/>
              </a:solidFill>
              <a:latin typeface="Canva Sans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9" y="7710657"/>
            <a:ext cx="3615067" cy="25248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07831" y="7710657"/>
            <a:ext cx="3615067" cy="2524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16985" y="7710657"/>
            <a:ext cx="3615067" cy="25248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27302" y="7766304"/>
            <a:ext cx="3535390" cy="246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52610" y="7766304"/>
            <a:ext cx="3535390" cy="24691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377479">
            <a:off x="12479936" y="7842126"/>
            <a:ext cx="820146" cy="27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3"/>
              </a:lnSpc>
            </a:pPr>
            <a:r>
              <a:rPr lang="en-US" sz="1631">
                <a:solidFill>
                  <a:srgbClr val="000000"/>
                </a:solidFill>
                <a:latin typeface="Canva Sans Bold"/>
              </a:rPr>
              <a:t>SOUND</a:t>
            </a:r>
          </a:p>
        </p:txBody>
      </p:sp>
      <p:sp>
        <p:nvSpPr>
          <p:cNvPr id="9" name="TextBox 9"/>
          <p:cNvSpPr txBox="1"/>
          <p:nvPr/>
        </p:nvSpPr>
        <p:spPr>
          <a:xfrm rot="-377479">
            <a:off x="8769331" y="7793948"/>
            <a:ext cx="908553" cy="30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n-US" sz="1791">
                <a:solidFill>
                  <a:srgbClr val="000000"/>
                </a:solidFill>
                <a:latin typeface="Canva Sans Bold"/>
              </a:rPr>
              <a:t>SMELL</a:t>
            </a:r>
          </a:p>
        </p:txBody>
      </p:sp>
      <p:sp>
        <p:nvSpPr>
          <p:cNvPr id="10" name="TextBox 10"/>
          <p:cNvSpPr txBox="1"/>
          <p:nvPr/>
        </p:nvSpPr>
        <p:spPr>
          <a:xfrm rot="-377479">
            <a:off x="5148760" y="7793948"/>
            <a:ext cx="730222" cy="30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n-US" sz="1791">
                <a:solidFill>
                  <a:srgbClr val="000000"/>
                </a:solidFill>
                <a:latin typeface="Canva Sans Bold"/>
              </a:rPr>
              <a:t>FEEL</a:t>
            </a:r>
          </a:p>
        </p:txBody>
      </p:sp>
      <p:sp>
        <p:nvSpPr>
          <p:cNvPr id="11" name="TextBox 11"/>
          <p:cNvSpPr txBox="1"/>
          <p:nvPr/>
        </p:nvSpPr>
        <p:spPr>
          <a:xfrm rot="-377479">
            <a:off x="16161325" y="7879687"/>
            <a:ext cx="664845" cy="27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3"/>
              </a:lnSpc>
            </a:pPr>
            <a:r>
              <a:rPr lang="en-US" sz="1631">
                <a:solidFill>
                  <a:srgbClr val="000000"/>
                </a:solidFill>
                <a:latin typeface="Canva Sans Bold"/>
              </a:rPr>
              <a:t>TASTE</a:t>
            </a:r>
          </a:p>
        </p:txBody>
      </p:sp>
      <p:sp>
        <p:nvSpPr>
          <p:cNvPr id="12" name="TextBox 12"/>
          <p:cNvSpPr txBox="1"/>
          <p:nvPr/>
        </p:nvSpPr>
        <p:spPr>
          <a:xfrm rot="-377479">
            <a:off x="1441571" y="7784186"/>
            <a:ext cx="730222" cy="29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n-US" sz="1791">
                <a:solidFill>
                  <a:srgbClr val="000000"/>
                </a:solidFill>
                <a:latin typeface="Canva Sans Bold"/>
              </a:rPr>
              <a:t>LOOK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26510" y="8937438"/>
            <a:ext cx="3611762" cy="76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764" spc="662" dirty="0" smtClean="0">
                <a:solidFill>
                  <a:srgbClr val="701E37"/>
                </a:solidFill>
                <a:latin typeface="Barlow SemiCondensed Bold Bold"/>
              </a:rPr>
              <a:t>Rhythm</a:t>
            </a:r>
            <a:endParaRPr lang="en-US" sz="5764" spc="662" dirty="0">
              <a:solidFill>
                <a:srgbClr val="701E37"/>
              </a:solidFill>
              <a:latin typeface="Barlow SemiCondensed Bol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719498" y="8937438"/>
            <a:ext cx="3611762" cy="76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764" spc="662" dirty="0" smtClean="0">
                <a:solidFill>
                  <a:srgbClr val="701E37"/>
                </a:solidFill>
                <a:latin typeface="Barlow SemiCondensed Bold Bold"/>
              </a:rPr>
              <a:t>Stress</a:t>
            </a:r>
            <a:endParaRPr lang="en-US" sz="5764" spc="662" dirty="0">
              <a:solidFill>
                <a:srgbClr val="701E37"/>
              </a:solidFill>
              <a:latin typeface="Barlow SemiCondensed Bo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032052" y="8937438"/>
            <a:ext cx="3611762" cy="76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764" spc="662" dirty="0" smtClean="0">
                <a:solidFill>
                  <a:srgbClr val="701E37"/>
                </a:solidFill>
                <a:latin typeface="Barlow SemiCondensed Bold Bold"/>
              </a:rPr>
              <a:t>Tune</a:t>
            </a:r>
            <a:endParaRPr lang="en-US" sz="5764" spc="662" dirty="0">
              <a:solidFill>
                <a:srgbClr val="701E37"/>
              </a:solidFill>
              <a:latin typeface="Barlow SemiCondensed Bol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643814" y="8937438"/>
            <a:ext cx="3611762" cy="76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764" spc="662" dirty="0" smtClean="0">
                <a:solidFill>
                  <a:srgbClr val="701E37"/>
                </a:solidFill>
                <a:latin typeface="Barlow SemiCondensed Bold Bold"/>
              </a:rPr>
              <a:t>Style</a:t>
            </a:r>
            <a:endParaRPr lang="en-US" sz="5764" spc="662" dirty="0">
              <a:solidFill>
                <a:srgbClr val="701E37"/>
              </a:solidFill>
              <a:latin typeface="Barlow SemiCondensed Bol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0" y="8937438"/>
            <a:ext cx="3611762" cy="76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764" spc="662" dirty="0" smtClean="0">
                <a:solidFill>
                  <a:srgbClr val="701E37"/>
                </a:solidFill>
                <a:latin typeface="Barlow SemiCondensed Bold Bold"/>
              </a:rPr>
              <a:t>Sound</a:t>
            </a:r>
            <a:endParaRPr lang="en-US" sz="5764" spc="662" dirty="0">
              <a:solidFill>
                <a:srgbClr val="701E37"/>
              </a:solidFill>
              <a:latin typeface="Barlow SemiCondensed Bold Bold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17372"/>
              </p:ext>
            </p:extLst>
          </p:nvPr>
        </p:nvGraphicFramePr>
        <p:xfrm>
          <a:off x="1427475" y="1079500"/>
          <a:ext cx="15107925" cy="6045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35975"/>
                <a:gridCol w="5035975"/>
                <a:gridCol w="5035975"/>
              </a:tblGrid>
              <a:tr h="6045200">
                <a:tc>
                  <a:txBody>
                    <a:bodyPr/>
                    <a:lstStyle/>
                    <a:p>
                      <a:pPr marL="681038" lvl="0" indent="-681038" algn="l">
                        <a:buFont typeface="+mj-lt"/>
                        <a:buAutoNum type="arabicPeriod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</a:p>
                    <a:p>
                      <a:pPr marL="681038" lvl="0" indent="-681038" algn="l">
                        <a:buFont typeface="+mj-lt"/>
                        <a:buAutoNum type="arabicPeriod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</a:t>
                      </a:r>
                    </a:p>
                    <a:p>
                      <a:pPr marL="681038" lvl="0" indent="-681038" algn="l">
                        <a:buFont typeface="+mj-lt"/>
                        <a:buAutoNum type="arabicPeriod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</a:t>
                      </a:r>
                    </a:p>
                    <a:p>
                      <a:pPr marL="681038" lvl="0" indent="-681038" algn="l">
                        <a:buFont typeface="+mj-lt"/>
                        <a:buAutoNum type="arabicPeriod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 </a:t>
                      </a:r>
                    </a:p>
                    <a:p>
                      <a:pPr marL="681038" lvl="0" indent="-681038" algn="l">
                        <a:buFont typeface="+mj-lt"/>
                        <a:buAutoNum type="arabicPeriod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 </a:t>
                      </a:r>
                    </a:p>
                    <a:p>
                      <a:pPr marL="681038" lvl="0" indent="-681038" algn="l">
                        <a:buFont typeface="+mj-lt"/>
                        <a:buAutoNum type="arabicPeriod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pronounce </a:t>
                      </a:r>
                    </a:p>
                    <a:p>
                      <a:pPr marL="681038" lvl="0" indent="-681038" algn="l">
                        <a:buFont typeface="+mj-lt"/>
                        <a:buAutoNum type="arabicPeriod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pronunciation </a:t>
                      </a:r>
                    </a:p>
                    <a:p>
                      <a:pPr marL="681038" lvl="0" indent="-681038" algn="l">
                        <a:buFont typeface="+mj-lt"/>
                        <a:buAutoNum type="arabicPeriod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4263" lvl="0" indent="-1084263" algn="l">
                        <a:buFont typeface="+mj-lt"/>
                        <a:buAutoNum type="arabicPeriod" startAt="9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bury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9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9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systematic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9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9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academic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9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receipt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9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gigantic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9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semester</a:t>
                      </a:r>
                      <a:endParaRPr lang="en-US" sz="4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4263" lvl="0" indent="-1084263" algn="l">
                        <a:buFont typeface="+mj-lt"/>
                        <a:buAutoNum type="arabicPeriod" startAt="17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17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psychology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17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generate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17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coup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17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ennui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17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façade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17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champagne </a:t>
                      </a:r>
                    </a:p>
                    <a:p>
                      <a:pPr marL="1084263" lvl="0" indent="-1084263" algn="l">
                        <a:buFont typeface="+mj-lt"/>
                        <a:buAutoNum type="arabicPeriod" startAt="17"/>
                      </a:pPr>
                      <a:r>
                        <a:rPr lang="en-US" sz="4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hypotenuse</a:t>
                      </a:r>
                      <a:endParaRPr lang="en-US" sz="4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0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1285</Words>
  <Application>Microsoft Office PowerPoint</Application>
  <PresentationFormat>Custom</PresentationFormat>
  <Paragraphs>258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7" baseType="lpstr">
      <vt:lpstr>Wedges Bold</vt:lpstr>
      <vt:lpstr>ABeeZee Bold</vt:lpstr>
      <vt:lpstr>Shrikhand Bold</vt:lpstr>
      <vt:lpstr>Arial</vt:lpstr>
      <vt:lpstr>Bitter Bold</vt:lpstr>
      <vt:lpstr>Bitter</vt:lpstr>
      <vt:lpstr>Calibri</vt:lpstr>
      <vt:lpstr>Comic Sans</vt:lpstr>
      <vt:lpstr>Garet ExtraBold Bold</vt:lpstr>
      <vt:lpstr>League Spartan</vt:lpstr>
      <vt:lpstr>Garet ExtraBold</vt:lpstr>
      <vt:lpstr>Canva Sans Bold</vt:lpstr>
      <vt:lpstr>Barlow SemiCondensed Bold Bold</vt:lpstr>
      <vt:lpstr>ABeeZee</vt:lpstr>
      <vt:lpstr>Comic Sans Bold</vt:lpstr>
      <vt:lpstr>Alfa Slab One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life and business</dc:title>
  <dc:creator>Administrator</dc:creator>
  <cp:lastModifiedBy>Microsoft account</cp:lastModifiedBy>
  <cp:revision>11</cp:revision>
  <dcterms:created xsi:type="dcterms:W3CDTF">2006-08-16T00:00:00Z</dcterms:created>
  <dcterms:modified xsi:type="dcterms:W3CDTF">2024-04-15T06:48:11Z</dcterms:modified>
  <dc:identifier>DAFf-wAm_Vw</dc:identifier>
</cp:coreProperties>
</file>